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55"/>
  </p:notesMasterIdLst>
  <p:sldIdLst>
    <p:sldId id="295" r:id="rId4"/>
    <p:sldId id="258" r:id="rId5"/>
    <p:sldId id="264" r:id="rId6"/>
    <p:sldId id="257" r:id="rId7"/>
    <p:sldId id="287" r:id="rId8"/>
    <p:sldId id="259" r:id="rId9"/>
    <p:sldId id="260" r:id="rId10"/>
    <p:sldId id="288" r:id="rId11"/>
    <p:sldId id="263" r:id="rId12"/>
    <p:sldId id="280" r:id="rId13"/>
    <p:sldId id="289" r:id="rId14"/>
    <p:sldId id="270" r:id="rId15"/>
    <p:sldId id="303" r:id="rId16"/>
    <p:sldId id="290" r:id="rId17"/>
    <p:sldId id="271" r:id="rId18"/>
    <p:sldId id="281" r:id="rId19"/>
    <p:sldId id="292" r:id="rId20"/>
    <p:sldId id="332" r:id="rId21"/>
    <p:sldId id="274" r:id="rId22"/>
    <p:sldId id="275" r:id="rId23"/>
    <p:sldId id="282" r:id="rId24"/>
    <p:sldId id="304" r:id="rId25"/>
    <p:sldId id="299" r:id="rId26"/>
    <p:sldId id="305" r:id="rId27"/>
    <p:sldId id="306" r:id="rId28"/>
    <p:sldId id="261" r:id="rId29"/>
    <p:sldId id="307" r:id="rId30"/>
    <p:sldId id="309" r:id="rId31"/>
    <p:sldId id="311" r:id="rId32"/>
    <p:sldId id="310" r:id="rId33"/>
    <p:sldId id="313" r:id="rId34"/>
    <p:sldId id="314" r:id="rId35"/>
    <p:sldId id="316" r:id="rId36"/>
    <p:sldId id="315" r:id="rId37"/>
    <p:sldId id="297" r:id="rId38"/>
    <p:sldId id="301" r:id="rId39"/>
    <p:sldId id="317" r:id="rId40"/>
    <p:sldId id="318" r:id="rId41"/>
    <p:sldId id="330" r:id="rId42"/>
    <p:sldId id="331" r:id="rId43"/>
    <p:sldId id="319" r:id="rId44"/>
    <p:sldId id="327" r:id="rId45"/>
    <p:sldId id="328" r:id="rId46"/>
    <p:sldId id="329" r:id="rId47"/>
    <p:sldId id="320" r:id="rId48"/>
    <p:sldId id="321" r:id="rId49"/>
    <p:sldId id="322" r:id="rId50"/>
    <p:sldId id="323" r:id="rId51"/>
    <p:sldId id="324" r:id="rId52"/>
    <p:sldId id="325" r:id="rId53"/>
    <p:sldId id="326" r:id="rId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67171"/>
    <a:srgbClr val="000000"/>
    <a:srgbClr val="411707"/>
    <a:srgbClr val="6AC8FF"/>
    <a:srgbClr val="591B05"/>
    <a:srgbClr val="AE7D4C"/>
    <a:srgbClr val="45200E"/>
    <a:srgbClr val="AFABAB"/>
    <a:srgbClr val="AB77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2418" autoAdjust="0"/>
  </p:normalViewPr>
  <p:slideViewPr>
    <p:cSldViewPr snapToGrid="0">
      <p:cViewPr>
        <p:scale>
          <a:sx n="70" d="100"/>
          <a:sy n="70" d="100"/>
        </p:scale>
        <p:origin x="1500" y="1116"/>
      </p:cViewPr>
      <p:guideLst/>
    </p:cSldViewPr>
  </p:slideViewPr>
  <p:notesTextViewPr>
    <p:cViewPr>
      <p:scale>
        <a:sx n="115" d="100"/>
        <a:sy n="115" d="100"/>
      </p:scale>
      <p:origin x="0" y="-51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6B324-1AD4-4ED2-B962-DF3747401FF0}" type="datetimeFigureOut">
              <a:rPr lang="fr-FR" smtClean="0"/>
              <a:t>02/07/2025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96F8D-B444-44FD-89C8-081441338668}" type="slidenum">
              <a:rPr lang="fr-FR" smtClean="0"/>
              <a:t>‹N°›</a:t>
            </a:fld>
            <a:endParaRPr lang="fr-FR" dirty="0"/>
          </a:p>
        </p:txBody>
      </p:sp>
    </p:spTree>
    <p:extLst>
      <p:ext uri="{BB962C8B-B14F-4D97-AF65-F5344CB8AC3E}">
        <p14:creationId xmlns:p14="http://schemas.microsoft.com/office/powerpoint/2010/main" val="3252270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1</a:t>
            </a:fld>
            <a:endParaRPr lang="fr-FR" dirty="0"/>
          </a:p>
        </p:txBody>
      </p:sp>
    </p:spTree>
    <p:extLst>
      <p:ext uri="{BB962C8B-B14F-4D97-AF65-F5344CB8AC3E}">
        <p14:creationId xmlns:p14="http://schemas.microsoft.com/office/powerpoint/2010/main" val="289486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11</a:t>
            </a:fld>
            <a:endParaRPr lang="fr-FR" dirty="0"/>
          </a:p>
        </p:txBody>
      </p:sp>
    </p:spTree>
    <p:extLst>
      <p:ext uri="{BB962C8B-B14F-4D97-AF65-F5344CB8AC3E}">
        <p14:creationId xmlns:p14="http://schemas.microsoft.com/office/powerpoint/2010/main" val="48182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F9778-1D94-AAF2-B65E-1C4FDFA1659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1AE4DF-9855-BB47-3388-C0EC216113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B1A145-3FF0-421F-45A0-1AD19EC28A6F}"/>
              </a:ext>
            </a:extLst>
          </p:cNvPr>
          <p:cNvSpPr>
            <a:spLocks noGrp="1"/>
          </p:cNvSpPr>
          <p:nvPr>
            <p:ph type="body" idx="1"/>
          </p:nvPr>
        </p:nvSpPr>
        <p:spPr/>
        <p:txBody>
          <a:bodyPr/>
          <a:lstStyle/>
          <a:p>
            <a:pPr marL="171450" indent="-171450">
              <a:buFont typeface="Arial" panose="020B0604020202020204" pitchFamily="34" charset="0"/>
              <a:buChar char="•"/>
            </a:pPr>
            <a:r>
              <a:rPr lang="fr-FR" dirty="0"/>
              <a:t>On tient compte des CIA de H2 avec toutes les molécules, y compris lui-même, mais avec CO2 c’est le plus important !</a:t>
            </a:r>
          </a:p>
        </p:txBody>
      </p:sp>
      <p:sp>
        <p:nvSpPr>
          <p:cNvPr id="4" name="Espace réservé du numéro de diapositive 3">
            <a:extLst>
              <a:ext uri="{FF2B5EF4-FFF2-40B4-BE49-F238E27FC236}">
                <a16:creationId xmlns:a16="http://schemas.microsoft.com/office/drawing/2014/main" id="{FBC67D42-9C3E-64F3-9841-58BF1B393A4E}"/>
              </a:ext>
            </a:extLst>
          </p:cNvPr>
          <p:cNvSpPr>
            <a:spLocks noGrp="1"/>
          </p:cNvSpPr>
          <p:nvPr>
            <p:ph type="sldNum" sz="quarter" idx="5"/>
          </p:nvPr>
        </p:nvSpPr>
        <p:spPr/>
        <p:txBody>
          <a:bodyPr/>
          <a:lstStyle/>
          <a:p>
            <a:fld id="{15596F8D-B444-44FD-89C8-081441338668}" type="slidenum">
              <a:rPr lang="fr-FR" smtClean="0"/>
              <a:t>12</a:t>
            </a:fld>
            <a:endParaRPr lang="fr-FR" dirty="0"/>
          </a:p>
        </p:txBody>
      </p:sp>
    </p:spTree>
    <p:extLst>
      <p:ext uri="{BB962C8B-B14F-4D97-AF65-F5344CB8AC3E}">
        <p14:creationId xmlns:p14="http://schemas.microsoft.com/office/powerpoint/2010/main" val="344124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915-7F5C-68B0-B24A-038EE9E8A5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45D6207-EEF1-4B01-9702-182EF374C77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9077850-6317-8E4B-0027-4B1E8F743AB9}"/>
              </a:ext>
            </a:extLst>
          </p:cNvPr>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Espace réservé du numéro de diapositive 3">
            <a:extLst>
              <a:ext uri="{FF2B5EF4-FFF2-40B4-BE49-F238E27FC236}">
                <a16:creationId xmlns:a16="http://schemas.microsoft.com/office/drawing/2014/main" id="{B8B53A6F-B703-80CB-3445-7C8E6D78F8CD}"/>
              </a:ext>
            </a:extLst>
          </p:cNvPr>
          <p:cNvSpPr>
            <a:spLocks noGrp="1"/>
          </p:cNvSpPr>
          <p:nvPr>
            <p:ph type="sldNum" sz="quarter" idx="5"/>
          </p:nvPr>
        </p:nvSpPr>
        <p:spPr/>
        <p:txBody>
          <a:bodyPr/>
          <a:lstStyle/>
          <a:p>
            <a:fld id="{15596F8D-B444-44FD-89C8-081441338668}" type="slidenum">
              <a:rPr lang="fr-FR" smtClean="0"/>
              <a:t>13</a:t>
            </a:fld>
            <a:endParaRPr lang="fr-FR" dirty="0"/>
          </a:p>
        </p:txBody>
      </p:sp>
    </p:spTree>
    <p:extLst>
      <p:ext uri="{BB962C8B-B14F-4D97-AF65-F5344CB8AC3E}">
        <p14:creationId xmlns:p14="http://schemas.microsoft.com/office/powerpoint/2010/main" val="276133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dirty="0"/>
              <a:t>Pourquoi le 3D ? </a:t>
            </a:r>
          </a:p>
          <a:p>
            <a:pPr marL="171450" indent="-171450">
              <a:buFont typeface="Arial" panose="020B0604020202020204" pitchFamily="34" charset="0"/>
              <a:buChar char="•"/>
            </a:pPr>
            <a:r>
              <a:rPr lang="fr-FR" dirty="0"/>
              <a:t>Conditions spatiales différentes</a:t>
            </a:r>
          </a:p>
          <a:p>
            <a:pPr marL="171450" indent="-171450">
              <a:buFont typeface="Arial" panose="020B0604020202020204" pitchFamily="34" charset="0"/>
              <a:buChar char="•"/>
            </a:pPr>
            <a:r>
              <a:rPr lang="fr-FR" dirty="0"/>
              <a:t>Effets de ralentissement du refroidissement</a:t>
            </a:r>
          </a:p>
          <a:p>
            <a:pPr marL="171450" indent="-171450">
              <a:buFont typeface="Arial" panose="020B0604020202020204" pitchFamily="34" charset="0"/>
              <a:buChar char="•"/>
            </a:pPr>
            <a:r>
              <a:rPr lang="fr-FR" dirty="0"/>
              <a:t>Plus d’effets physiques pris en compte</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14</a:t>
            </a:fld>
            <a:endParaRPr lang="fr-FR" dirty="0"/>
          </a:p>
        </p:txBody>
      </p:sp>
    </p:spTree>
    <p:extLst>
      <p:ext uri="{BB962C8B-B14F-4D97-AF65-F5344CB8AC3E}">
        <p14:creationId xmlns:p14="http://schemas.microsoft.com/office/powerpoint/2010/main" val="418056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736F-C431-1F87-D5D2-34452FE24D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03E258-CECF-BE6F-FF23-18CF2DE89CB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CF6C762-41C4-0798-C5F4-D95F02B8546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FFD7684-8409-6D3B-BF3A-E24073E3B48B}"/>
              </a:ext>
            </a:extLst>
          </p:cNvPr>
          <p:cNvSpPr>
            <a:spLocks noGrp="1"/>
          </p:cNvSpPr>
          <p:nvPr>
            <p:ph type="sldNum" sz="quarter" idx="5"/>
          </p:nvPr>
        </p:nvSpPr>
        <p:spPr/>
        <p:txBody>
          <a:bodyPr/>
          <a:lstStyle/>
          <a:p>
            <a:fld id="{15596F8D-B444-44FD-89C8-081441338668}" type="slidenum">
              <a:rPr lang="fr-FR" smtClean="0"/>
              <a:t>15</a:t>
            </a:fld>
            <a:endParaRPr lang="fr-FR" dirty="0"/>
          </a:p>
        </p:txBody>
      </p:sp>
    </p:spTree>
    <p:extLst>
      <p:ext uri="{BB962C8B-B14F-4D97-AF65-F5344CB8AC3E}">
        <p14:creationId xmlns:p14="http://schemas.microsoft.com/office/powerpoint/2010/main" val="96165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253FE-4430-096B-C54B-560FE5409F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C4F38A6-F6C8-D48C-BC79-5682DC9A43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81E728-AF92-E49F-0F02-5376AF0B58D8}"/>
              </a:ext>
            </a:extLst>
          </p:cNvPr>
          <p:cNvSpPr>
            <a:spLocks noGrp="1"/>
          </p:cNvSpPr>
          <p:nvPr>
            <p:ph type="body" idx="1"/>
          </p:nvPr>
        </p:nvSpPr>
        <p:spPr/>
        <p:txBody>
          <a:bodyPr/>
          <a:lstStyle/>
          <a:p>
            <a:pPr marL="171450" indent="-171450">
              <a:buFont typeface="Arial" panose="020B0604020202020204" pitchFamily="34" charset="0"/>
              <a:buChar char="•"/>
            </a:pPr>
            <a:r>
              <a:rPr lang="fr-FR" dirty="0"/>
              <a:t>Mixer l’atmosphère -&gt; Homogénéisation spatiale</a:t>
            </a:r>
          </a:p>
        </p:txBody>
      </p:sp>
      <p:sp>
        <p:nvSpPr>
          <p:cNvPr id="4" name="Espace réservé du numéro de diapositive 3">
            <a:extLst>
              <a:ext uri="{FF2B5EF4-FFF2-40B4-BE49-F238E27FC236}">
                <a16:creationId xmlns:a16="http://schemas.microsoft.com/office/drawing/2014/main" id="{326AEAB6-1788-F294-8743-3FAA70A46597}"/>
              </a:ext>
            </a:extLst>
          </p:cNvPr>
          <p:cNvSpPr>
            <a:spLocks noGrp="1"/>
          </p:cNvSpPr>
          <p:nvPr>
            <p:ph type="sldNum" sz="quarter" idx="5"/>
          </p:nvPr>
        </p:nvSpPr>
        <p:spPr/>
        <p:txBody>
          <a:bodyPr/>
          <a:lstStyle/>
          <a:p>
            <a:fld id="{15596F8D-B444-44FD-89C8-081441338668}" type="slidenum">
              <a:rPr lang="fr-FR" smtClean="0"/>
              <a:t>16</a:t>
            </a:fld>
            <a:endParaRPr lang="fr-FR" dirty="0"/>
          </a:p>
        </p:txBody>
      </p:sp>
    </p:spTree>
    <p:extLst>
      <p:ext uri="{BB962C8B-B14F-4D97-AF65-F5344CB8AC3E}">
        <p14:creationId xmlns:p14="http://schemas.microsoft.com/office/powerpoint/2010/main" val="710624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4B87C-303C-DD87-8B62-2EF2092B22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6E0C54-6DF6-AAFF-0AE9-B42CF89E608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6780114-E9D3-5299-5D95-8686DA70E2D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5EC417-56D4-3031-905E-B7693EB600E9}"/>
              </a:ext>
            </a:extLst>
          </p:cNvPr>
          <p:cNvSpPr>
            <a:spLocks noGrp="1"/>
          </p:cNvSpPr>
          <p:nvPr>
            <p:ph type="sldNum" sz="quarter" idx="5"/>
          </p:nvPr>
        </p:nvSpPr>
        <p:spPr/>
        <p:txBody>
          <a:bodyPr/>
          <a:lstStyle/>
          <a:p>
            <a:fld id="{15596F8D-B444-44FD-89C8-081441338668}" type="slidenum">
              <a:rPr lang="fr-FR" smtClean="0"/>
              <a:t>17</a:t>
            </a:fld>
            <a:endParaRPr lang="fr-FR" dirty="0"/>
          </a:p>
        </p:txBody>
      </p:sp>
    </p:spTree>
    <p:extLst>
      <p:ext uri="{BB962C8B-B14F-4D97-AF65-F5344CB8AC3E}">
        <p14:creationId xmlns:p14="http://schemas.microsoft.com/office/powerpoint/2010/main" val="122512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5905B-582E-30F3-B142-C3B908E8F5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35332F-421B-11A7-DCB2-8A8795E872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D1D72E-B017-E7EB-A926-E56E009521E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9536680-C229-5435-5462-7758592F6C70}"/>
              </a:ext>
            </a:extLst>
          </p:cNvPr>
          <p:cNvSpPr>
            <a:spLocks noGrp="1"/>
          </p:cNvSpPr>
          <p:nvPr>
            <p:ph type="sldNum" sz="quarter" idx="5"/>
          </p:nvPr>
        </p:nvSpPr>
        <p:spPr/>
        <p:txBody>
          <a:bodyPr/>
          <a:lstStyle/>
          <a:p>
            <a:fld id="{15596F8D-B444-44FD-89C8-081441338668}" type="slidenum">
              <a:rPr lang="fr-FR" smtClean="0"/>
              <a:t>18</a:t>
            </a:fld>
            <a:endParaRPr lang="fr-FR" dirty="0"/>
          </a:p>
        </p:txBody>
      </p:sp>
    </p:spTree>
    <p:extLst>
      <p:ext uri="{BB962C8B-B14F-4D97-AF65-F5344CB8AC3E}">
        <p14:creationId xmlns:p14="http://schemas.microsoft.com/office/powerpoint/2010/main" val="50580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60B91-EF58-559E-90D9-E72455C1DF7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DB7342-1816-B2EF-E52D-322B84CFFB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716D384-E445-7F27-87DA-05B3CBA8F10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5D0B6C-0CDB-F736-2433-4BC488E2475E}"/>
              </a:ext>
            </a:extLst>
          </p:cNvPr>
          <p:cNvSpPr>
            <a:spLocks noGrp="1"/>
          </p:cNvSpPr>
          <p:nvPr>
            <p:ph type="sldNum" sz="quarter" idx="5"/>
          </p:nvPr>
        </p:nvSpPr>
        <p:spPr/>
        <p:txBody>
          <a:bodyPr/>
          <a:lstStyle/>
          <a:p>
            <a:fld id="{15596F8D-B444-44FD-89C8-081441338668}" type="slidenum">
              <a:rPr lang="fr-FR" smtClean="0"/>
              <a:t>19</a:t>
            </a:fld>
            <a:endParaRPr lang="fr-FR" dirty="0"/>
          </a:p>
        </p:txBody>
      </p:sp>
    </p:spTree>
    <p:extLst>
      <p:ext uri="{BB962C8B-B14F-4D97-AF65-F5344CB8AC3E}">
        <p14:creationId xmlns:p14="http://schemas.microsoft.com/office/powerpoint/2010/main" val="267215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3032-BA49-ADD5-C339-0157AA0D412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D4EF7C-1E10-6F3B-9008-A5030C484F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00F407E-EDC6-C7E5-7227-A48C8F2E5A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DDEDE6A-9919-CB31-95F8-43007A393ACB}"/>
              </a:ext>
            </a:extLst>
          </p:cNvPr>
          <p:cNvSpPr>
            <a:spLocks noGrp="1"/>
          </p:cNvSpPr>
          <p:nvPr>
            <p:ph type="sldNum" sz="quarter" idx="5"/>
          </p:nvPr>
        </p:nvSpPr>
        <p:spPr/>
        <p:txBody>
          <a:bodyPr/>
          <a:lstStyle/>
          <a:p>
            <a:fld id="{15596F8D-B444-44FD-89C8-081441338668}" type="slidenum">
              <a:rPr lang="fr-FR" smtClean="0"/>
              <a:t>20</a:t>
            </a:fld>
            <a:endParaRPr lang="fr-FR" dirty="0"/>
          </a:p>
        </p:txBody>
      </p:sp>
    </p:spTree>
    <p:extLst>
      <p:ext uri="{BB962C8B-B14F-4D97-AF65-F5344CB8AC3E}">
        <p14:creationId xmlns:p14="http://schemas.microsoft.com/office/powerpoint/2010/main" val="313892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À la fin du Noachien, il y a environ 3,7 milliards d’années, on trouve des indices géologiques forts de la présence d’eau liquide à la surface de Mars.</a:t>
            </a:r>
            <a:br>
              <a:rPr lang="fr-FR" dirty="0"/>
            </a:br>
            <a:r>
              <a:rPr lang="fr-FR" dirty="0"/>
              <a:t>L’image que vous voyez ici montre le delta du cratère </a:t>
            </a:r>
            <a:r>
              <a:rPr lang="fr-FR" dirty="0" err="1"/>
              <a:t>Jezero</a:t>
            </a:r>
            <a:r>
              <a:rPr lang="fr-FR" dirty="0"/>
              <a:t>, où l’on distingue clairement le lit asséché d’une ancienne rivière. Cette rivière se jetait autrefois dans un lac situé à l’intérieur du cratère, ce qui témoigne d’un cycle hydrologique actif à cette époque.</a:t>
            </a:r>
          </a:p>
          <a:p>
            <a:pPr marL="171450" indent="-171450">
              <a:buFont typeface="Arial" panose="020B0604020202020204" pitchFamily="34" charset="0"/>
              <a:buChar char="•"/>
            </a:pPr>
            <a:r>
              <a:rPr lang="fr-FR" dirty="0"/>
              <a:t>La présence durable d’eau liquide en surface implique nécessairement un climat chaud et une atmosphère dense.</a:t>
            </a:r>
          </a:p>
          <a:p>
            <a:pPr marL="171450" indent="-171450">
              <a:buFont typeface="Arial" panose="020B0604020202020204" pitchFamily="34" charset="0"/>
              <a:buChar char="•"/>
            </a:pPr>
            <a:r>
              <a:rPr lang="fr-FR" dirty="0"/>
              <a:t>Parmi les hypothèses explorées pour expliquer un tel climat, l’une des plus prometteuses propose une atmosphère composée principalement de dioxyde de carbone (CO₂) et de dihydrogène (H₂). D’après l’article de </a:t>
            </a:r>
            <a:r>
              <a:rPr lang="fr-FR" dirty="0" err="1"/>
              <a:t>Turbet</a:t>
            </a:r>
            <a:r>
              <a:rPr lang="fr-FR" dirty="0"/>
              <a:t> et Forget (2021), ce mélange gazeux peut générer un effet de serre suffisant grâce aux interactions collisionnelles entre le H2 et les autres molécules</a:t>
            </a:r>
          </a:p>
          <a:p>
            <a:pPr marL="0" indent="0">
              <a:buFont typeface="Arial" panose="020B0604020202020204" pitchFamily="34" charset="0"/>
              <a:buNone/>
            </a:pPr>
            <a:endParaRPr lang="fr-FR" dirty="0"/>
          </a:p>
          <a:p>
            <a:pPr marL="0" indent="0">
              <a:buFont typeface="Arial" panose="020B0604020202020204" pitchFamily="34" charset="0"/>
              <a:buNone/>
            </a:pPr>
            <a:r>
              <a:rPr lang="fr-FR" i="1" u="sng" dirty="0"/>
              <a:t>Ex pour preuve de l’eau liquide:</a:t>
            </a:r>
          </a:p>
          <a:p>
            <a:pPr marL="171450" indent="-171450">
              <a:buFont typeface="Courier New" panose="02070309020205020404" pitchFamily="49" charset="0"/>
              <a:buChar char="o"/>
            </a:pPr>
            <a:r>
              <a:rPr lang="fr-FR" i="1" dirty="0"/>
              <a:t>Réseaux fluviaux</a:t>
            </a:r>
          </a:p>
          <a:p>
            <a:pPr marL="171450" indent="-171450">
              <a:buFont typeface="Courier New" panose="02070309020205020404" pitchFamily="49" charset="0"/>
              <a:buChar char="o"/>
            </a:pPr>
            <a:r>
              <a:rPr lang="fr-FR" i="1" dirty="0"/>
              <a:t>Minéraux hydratés (carbonates, argiles, sulfates,….)</a:t>
            </a:r>
          </a:p>
          <a:p>
            <a:pPr marL="171450" indent="-171450">
              <a:buFont typeface="Courier New" panose="02070309020205020404" pitchFamily="49" charset="0"/>
              <a:buChar char="o"/>
            </a:pPr>
            <a:r>
              <a:rPr lang="fr-FR" i="1" dirty="0"/>
              <a:t>Structures sédimentaires en éventail à l’entrée de certaines vallées (deltas, ex </a:t>
            </a:r>
            <a:r>
              <a:rPr lang="fr-FR" i="1" dirty="0" err="1"/>
              <a:t>Jezero</a:t>
            </a:r>
            <a:r>
              <a:rPr lang="fr-FR" i="1" dirty="0"/>
              <a:t>)</a:t>
            </a:r>
          </a:p>
          <a:p>
            <a:pPr marL="171450" indent="-171450">
              <a:buFont typeface="Courier New" panose="02070309020205020404" pitchFamily="49" charset="0"/>
              <a:buChar char="o"/>
            </a:pPr>
            <a:r>
              <a:rPr lang="fr-FR" i="1" dirty="0"/>
              <a:t>Strates de sédiments</a:t>
            </a:r>
          </a:p>
          <a:p>
            <a:pPr marL="171450" indent="-171450">
              <a:buFont typeface="Courier New" panose="02070309020205020404" pitchFamily="49" charset="0"/>
              <a:buChar char="o"/>
            </a:pPr>
            <a:endParaRPr lang="fr-FR" dirty="0"/>
          </a:p>
          <a:p>
            <a:pPr marL="171450" indent="-171450">
              <a:buFont typeface="Courier New" panose="02070309020205020404" pitchFamily="49" charset="0"/>
              <a:buChar char="o"/>
            </a:pPr>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2</a:t>
            </a:fld>
            <a:endParaRPr lang="fr-FR" dirty="0"/>
          </a:p>
        </p:txBody>
      </p:sp>
    </p:spTree>
    <p:extLst>
      <p:ext uri="{BB962C8B-B14F-4D97-AF65-F5344CB8AC3E}">
        <p14:creationId xmlns:p14="http://schemas.microsoft.com/office/powerpoint/2010/main" val="519535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N2 dans l’atmosphère sert de réservoir (pour permettre aux cellules de le consommer) et pour garder une concentration constante</a:t>
            </a:r>
          </a:p>
          <a:p>
            <a:pPr marL="171450" indent="-171450">
              <a:buFont typeface="Arial" panose="020B0604020202020204" pitchFamily="34" charset="0"/>
              <a:buChar char="•"/>
            </a:pPr>
            <a:r>
              <a:rPr lang="fr-FR" dirty="0"/>
              <a:t>Méthanogènes : cellules procaryotes du groupe des Archées</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22</a:t>
            </a:fld>
            <a:endParaRPr lang="fr-FR" dirty="0"/>
          </a:p>
        </p:txBody>
      </p:sp>
    </p:spTree>
    <p:extLst>
      <p:ext uri="{BB962C8B-B14F-4D97-AF65-F5344CB8AC3E}">
        <p14:creationId xmlns:p14="http://schemas.microsoft.com/office/powerpoint/2010/main" val="2748551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Vitesse piston = vitesse à laquelle un gaz dissous sortira de la colonne d'eau par l'action d'un piston s'élevant à une vitesse constante.</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23</a:t>
            </a:fld>
            <a:endParaRPr lang="fr-FR" dirty="0"/>
          </a:p>
        </p:txBody>
      </p:sp>
    </p:spTree>
    <p:extLst>
      <p:ext uri="{BB962C8B-B14F-4D97-AF65-F5344CB8AC3E}">
        <p14:creationId xmlns:p14="http://schemas.microsoft.com/office/powerpoint/2010/main" val="46321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A7A15-F150-322A-A865-E5071BC1EC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AE6E07-E2FD-B582-1921-D4FDF16C74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4DF2A2-76F6-F1A7-426F-DDB76785175A}"/>
              </a:ext>
            </a:extLst>
          </p:cNvPr>
          <p:cNvSpPr>
            <a:spLocks noGrp="1"/>
          </p:cNvSpPr>
          <p:nvPr>
            <p:ph type="body" idx="1"/>
          </p:nvPr>
        </p:nvSpPr>
        <p:spPr/>
        <p:txBody>
          <a:bodyPr/>
          <a:lstStyle/>
          <a:p>
            <a:r>
              <a:rPr lang="fr-FR" dirty="0"/>
              <a:t>Vitesse piston = vitesse à laquelle un gaz dissous sortira de la colonne d'eau par l'action d'un piston s'élevant à une vitesse constante.</a:t>
            </a:r>
          </a:p>
        </p:txBody>
      </p:sp>
      <p:sp>
        <p:nvSpPr>
          <p:cNvPr id="4" name="Espace réservé du numéro de diapositive 3">
            <a:extLst>
              <a:ext uri="{FF2B5EF4-FFF2-40B4-BE49-F238E27FC236}">
                <a16:creationId xmlns:a16="http://schemas.microsoft.com/office/drawing/2014/main" id="{349FEE7A-38F0-AA75-EE81-3AE7AF27B490}"/>
              </a:ext>
            </a:extLst>
          </p:cNvPr>
          <p:cNvSpPr>
            <a:spLocks noGrp="1"/>
          </p:cNvSpPr>
          <p:nvPr>
            <p:ph type="sldNum" sz="quarter" idx="5"/>
          </p:nvPr>
        </p:nvSpPr>
        <p:spPr/>
        <p:txBody>
          <a:bodyPr/>
          <a:lstStyle/>
          <a:p>
            <a:fld id="{15596F8D-B444-44FD-89C8-081441338668}" type="slidenum">
              <a:rPr lang="fr-FR" smtClean="0"/>
              <a:t>24</a:t>
            </a:fld>
            <a:endParaRPr lang="fr-FR" dirty="0"/>
          </a:p>
        </p:txBody>
      </p:sp>
    </p:spTree>
    <p:extLst>
      <p:ext uri="{BB962C8B-B14F-4D97-AF65-F5344CB8AC3E}">
        <p14:creationId xmlns:p14="http://schemas.microsoft.com/office/powerpoint/2010/main" val="183556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6D31-96DE-7A08-A35D-978F62EC8BB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D0D43F1-3103-6915-C1CE-A954CC97467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8F84E4-CD2A-0385-B238-7243BDD325BE}"/>
              </a:ext>
            </a:extLst>
          </p:cNvPr>
          <p:cNvSpPr>
            <a:spLocks noGrp="1"/>
          </p:cNvSpPr>
          <p:nvPr>
            <p:ph type="body" idx="1"/>
          </p:nvPr>
        </p:nvSpPr>
        <p:spPr/>
        <p:txBody>
          <a:bodyPr/>
          <a:lstStyle/>
          <a:p>
            <a:r>
              <a:rPr lang="fr-FR" dirty="0"/>
              <a:t>Vitesse piston = vitesse à laquelle un gaz dissous sortira de la colonne d'eau par l'action d'un piston s'élevant à une vitesse constante.</a:t>
            </a:r>
          </a:p>
        </p:txBody>
      </p:sp>
      <p:sp>
        <p:nvSpPr>
          <p:cNvPr id="4" name="Espace réservé du numéro de diapositive 3">
            <a:extLst>
              <a:ext uri="{FF2B5EF4-FFF2-40B4-BE49-F238E27FC236}">
                <a16:creationId xmlns:a16="http://schemas.microsoft.com/office/drawing/2014/main" id="{3387C03C-7D47-83E0-DCB0-1466FA924533}"/>
              </a:ext>
            </a:extLst>
          </p:cNvPr>
          <p:cNvSpPr>
            <a:spLocks noGrp="1"/>
          </p:cNvSpPr>
          <p:nvPr>
            <p:ph type="sldNum" sz="quarter" idx="5"/>
          </p:nvPr>
        </p:nvSpPr>
        <p:spPr/>
        <p:txBody>
          <a:bodyPr/>
          <a:lstStyle/>
          <a:p>
            <a:fld id="{15596F8D-B444-44FD-89C8-081441338668}" type="slidenum">
              <a:rPr lang="fr-FR" smtClean="0"/>
              <a:t>25</a:t>
            </a:fld>
            <a:endParaRPr lang="fr-FR" dirty="0"/>
          </a:p>
        </p:txBody>
      </p:sp>
    </p:spTree>
    <p:extLst>
      <p:ext uri="{BB962C8B-B14F-4D97-AF65-F5344CB8AC3E}">
        <p14:creationId xmlns:p14="http://schemas.microsoft.com/office/powerpoint/2010/main" val="83885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Photodissociation : CH4 -&gt; </a:t>
            </a:r>
            <a:r>
              <a:rPr lang="fr-FR" dirty="0" err="1"/>
              <a:t>CHx</a:t>
            </a:r>
            <a:r>
              <a:rPr lang="fr-FR" dirty="0"/>
              <a:t>° + H° (° = radicaux), puis 2H° -&gt; H2</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26</a:t>
            </a:fld>
            <a:endParaRPr lang="fr-FR" dirty="0"/>
          </a:p>
        </p:txBody>
      </p:sp>
    </p:spTree>
    <p:extLst>
      <p:ext uri="{BB962C8B-B14F-4D97-AF65-F5344CB8AC3E}">
        <p14:creationId xmlns:p14="http://schemas.microsoft.com/office/powerpoint/2010/main" val="2830982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27</a:t>
            </a:fld>
            <a:endParaRPr lang="fr-FR" dirty="0"/>
          </a:p>
        </p:txBody>
      </p:sp>
    </p:spTree>
    <p:extLst>
      <p:ext uri="{BB962C8B-B14F-4D97-AF65-F5344CB8AC3E}">
        <p14:creationId xmlns:p14="http://schemas.microsoft.com/office/powerpoint/2010/main" val="1136191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5F0F-6E22-1458-3596-3360F24197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DF4A-1771-769F-5A47-6C0B63B4B03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E48238B-9F09-C0AD-1B6B-943FAC8C7C5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853777E-37BC-33F7-122F-51C80552A8D6}"/>
              </a:ext>
            </a:extLst>
          </p:cNvPr>
          <p:cNvSpPr>
            <a:spLocks noGrp="1"/>
          </p:cNvSpPr>
          <p:nvPr>
            <p:ph type="sldNum" sz="quarter" idx="5"/>
          </p:nvPr>
        </p:nvSpPr>
        <p:spPr/>
        <p:txBody>
          <a:bodyPr/>
          <a:lstStyle/>
          <a:p>
            <a:fld id="{15596F8D-B444-44FD-89C8-081441338668}" type="slidenum">
              <a:rPr lang="fr-FR" smtClean="0"/>
              <a:t>35</a:t>
            </a:fld>
            <a:endParaRPr lang="fr-FR" dirty="0"/>
          </a:p>
        </p:txBody>
      </p:sp>
    </p:spTree>
    <p:extLst>
      <p:ext uri="{BB962C8B-B14F-4D97-AF65-F5344CB8AC3E}">
        <p14:creationId xmlns:p14="http://schemas.microsoft.com/office/powerpoint/2010/main" val="88968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7BFD8-E4A8-CACB-4886-7C8F0EEA76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FE7C715-58BA-B83D-94D0-19D6FEDDAEE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8AEEAB-F859-DD92-23FE-EAD55BB4C76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1E35300-B136-D22E-E624-D60D50FC50F6}"/>
              </a:ext>
            </a:extLst>
          </p:cNvPr>
          <p:cNvSpPr>
            <a:spLocks noGrp="1"/>
          </p:cNvSpPr>
          <p:nvPr>
            <p:ph type="sldNum" sz="quarter" idx="5"/>
          </p:nvPr>
        </p:nvSpPr>
        <p:spPr/>
        <p:txBody>
          <a:bodyPr/>
          <a:lstStyle/>
          <a:p>
            <a:fld id="{15596F8D-B444-44FD-89C8-081441338668}" type="slidenum">
              <a:rPr lang="fr-FR" smtClean="0"/>
              <a:t>36</a:t>
            </a:fld>
            <a:endParaRPr lang="fr-FR" dirty="0"/>
          </a:p>
        </p:txBody>
      </p:sp>
    </p:spTree>
    <p:extLst>
      <p:ext uri="{BB962C8B-B14F-4D97-AF65-F5344CB8AC3E}">
        <p14:creationId xmlns:p14="http://schemas.microsoft.com/office/powerpoint/2010/main" val="2644571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7808-A3F4-BC73-F297-40E52DB269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5F919B-B8DE-3294-8778-B7FF3609D5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49EAB02-F713-4518-B39C-34BDE29214B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705FF6A-52A3-DA8A-B1C8-F4497A04D9B3}"/>
              </a:ext>
            </a:extLst>
          </p:cNvPr>
          <p:cNvSpPr>
            <a:spLocks noGrp="1"/>
          </p:cNvSpPr>
          <p:nvPr>
            <p:ph type="sldNum" sz="quarter" idx="5"/>
          </p:nvPr>
        </p:nvSpPr>
        <p:spPr/>
        <p:txBody>
          <a:bodyPr/>
          <a:lstStyle/>
          <a:p>
            <a:fld id="{15596F8D-B444-44FD-89C8-081441338668}" type="slidenum">
              <a:rPr lang="fr-FR" smtClean="0"/>
              <a:t>37</a:t>
            </a:fld>
            <a:endParaRPr lang="fr-FR" dirty="0"/>
          </a:p>
        </p:txBody>
      </p:sp>
    </p:spTree>
    <p:extLst>
      <p:ext uri="{BB962C8B-B14F-4D97-AF65-F5344CB8AC3E}">
        <p14:creationId xmlns:p14="http://schemas.microsoft.com/office/powerpoint/2010/main" val="3394184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5AF5-B695-91B6-8924-B1D28BEA15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6BADEFB-7962-42FF-17D2-9F185BBD80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41D2F4-55AE-1EF0-9F79-7E14A723926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19E618C-87C4-4E73-AB65-EC630096F735}"/>
              </a:ext>
            </a:extLst>
          </p:cNvPr>
          <p:cNvSpPr>
            <a:spLocks noGrp="1"/>
          </p:cNvSpPr>
          <p:nvPr>
            <p:ph type="sldNum" sz="quarter" idx="5"/>
          </p:nvPr>
        </p:nvSpPr>
        <p:spPr/>
        <p:txBody>
          <a:bodyPr/>
          <a:lstStyle/>
          <a:p>
            <a:fld id="{15596F8D-B444-44FD-89C8-081441338668}" type="slidenum">
              <a:rPr lang="fr-FR" smtClean="0"/>
              <a:t>38</a:t>
            </a:fld>
            <a:endParaRPr lang="fr-FR" dirty="0"/>
          </a:p>
        </p:txBody>
      </p:sp>
    </p:spTree>
    <p:extLst>
      <p:ext uri="{BB962C8B-B14F-4D97-AF65-F5344CB8AC3E}">
        <p14:creationId xmlns:p14="http://schemas.microsoft.com/office/powerpoint/2010/main" val="61191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Dans mon étude, j’ai donc utilisé des conditions atmosphériques inspirées de cette hypothèse : une pression à la surface de 2 bars, avec une composition initiale de 81 % de CO₂, 15 % de H₂ et 4 % de N₂.</a:t>
            </a:r>
          </a:p>
          <a:p>
            <a:pPr marL="171450" indent="-171450">
              <a:buFont typeface="Arial" panose="020B0604020202020204" pitchFamily="34" charset="0"/>
              <a:buChar char="•"/>
            </a:pPr>
            <a:r>
              <a:rPr lang="fr-FR" dirty="0"/>
              <a:t>J’ai augmenté la teneur en N₂ par rapport à </a:t>
            </a:r>
            <a:r>
              <a:rPr lang="fr-FR" dirty="0" err="1"/>
              <a:t>Turbet</a:t>
            </a:r>
            <a:r>
              <a:rPr lang="fr-FR" dirty="0"/>
              <a:t> et Forget, afin de permettre le développement d’une biosphère de méthanogènes.</a:t>
            </a:r>
          </a:p>
          <a:p>
            <a:pPr marL="171450" indent="-171450">
              <a:buFont typeface="Arial" panose="020B0604020202020204" pitchFamily="34" charset="0"/>
              <a:buChar char="•"/>
            </a:pPr>
            <a:r>
              <a:rPr lang="fr-FR" dirty="0"/>
              <a:t>Sur le graphe affiché ici, vous pouvez voir les plages de température et de pression dans lesquelles les différents types de méthanogènes peuvent se développer. Le bandeau rouge qui représente les conditions martiennes simulées à cette époque recouvre bien ces zones, ce qui indique que le développement de méthanogènes était possible sur Mars à la fin du Noachien.</a:t>
            </a:r>
          </a:p>
          <a:p>
            <a:pPr marL="171450" indent="-171450">
              <a:buFont typeface="Arial" panose="020B0604020202020204" pitchFamily="34" charset="0"/>
              <a:buChar char="•"/>
            </a:pPr>
            <a:r>
              <a:rPr lang="fr-FR" b="0" dirty="0"/>
              <a:t>Puis</a:t>
            </a:r>
            <a:r>
              <a:rPr lang="fr-FR" b="1" dirty="0"/>
              <a:t> objectif</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3</a:t>
            </a:fld>
            <a:endParaRPr lang="fr-FR" dirty="0"/>
          </a:p>
        </p:txBody>
      </p:sp>
    </p:spTree>
    <p:extLst>
      <p:ext uri="{BB962C8B-B14F-4D97-AF65-F5344CB8AC3E}">
        <p14:creationId xmlns:p14="http://schemas.microsoft.com/office/powerpoint/2010/main" val="3811106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370FE-B700-D66D-2360-2DDD414AC9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68361F-9288-7966-EC2F-E66478FA31D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6668E70-F544-482F-9536-F96DD09D074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EA1E2B1-39FE-FEED-BDD4-0220A8EFE92D}"/>
              </a:ext>
            </a:extLst>
          </p:cNvPr>
          <p:cNvSpPr>
            <a:spLocks noGrp="1"/>
          </p:cNvSpPr>
          <p:nvPr>
            <p:ph type="sldNum" sz="quarter" idx="5"/>
          </p:nvPr>
        </p:nvSpPr>
        <p:spPr/>
        <p:txBody>
          <a:bodyPr/>
          <a:lstStyle/>
          <a:p>
            <a:fld id="{15596F8D-B444-44FD-89C8-081441338668}" type="slidenum">
              <a:rPr lang="fr-FR" smtClean="0"/>
              <a:t>39</a:t>
            </a:fld>
            <a:endParaRPr lang="fr-FR" dirty="0"/>
          </a:p>
        </p:txBody>
      </p:sp>
    </p:spTree>
    <p:extLst>
      <p:ext uri="{BB962C8B-B14F-4D97-AF65-F5344CB8AC3E}">
        <p14:creationId xmlns:p14="http://schemas.microsoft.com/office/powerpoint/2010/main" val="1034485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364EC-8D43-812D-CB3C-AC2E85C05D1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9ECEF8-9737-73E9-7E2B-B5B306E554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A01CE3B-1728-5792-7039-3C9DCAB64A7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1BC635F-EB3A-49F2-EAB5-FD530CAF8EA5}"/>
              </a:ext>
            </a:extLst>
          </p:cNvPr>
          <p:cNvSpPr>
            <a:spLocks noGrp="1"/>
          </p:cNvSpPr>
          <p:nvPr>
            <p:ph type="sldNum" sz="quarter" idx="5"/>
          </p:nvPr>
        </p:nvSpPr>
        <p:spPr/>
        <p:txBody>
          <a:bodyPr/>
          <a:lstStyle/>
          <a:p>
            <a:fld id="{15596F8D-B444-44FD-89C8-081441338668}" type="slidenum">
              <a:rPr lang="fr-FR" smtClean="0"/>
              <a:t>40</a:t>
            </a:fld>
            <a:endParaRPr lang="fr-FR" dirty="0"/>
          </a:p>
        </p:txBody>
      </p:sp>
    </p:spTree>
    <p:extLst>
      <p:ext uri="{BB962C8B-B14F-4D97-AF65-F5344CB8AC3E}">
        <p14:creationId xmlns:p14="http://schemas.microsoft.com/office/powerpoint/2010/main" val="654917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3AF92-69EB-2D72-4A5E-D2E358D4DE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F94E85-2941-1E39-0201-368D86A961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D8D0603-505F-1AB3-24A1-C2D161DDEB4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942D721-E781-0D4F-13E8-15EB1B6A456A}"/>
              </a:ext>
            </a:extLst>
          </p:cNvPr>
          <p:cNvSpPr>
            <a:spLocks noGrp="1"/>
          </p:cNvSpPr>
          <p:nvPr>
            <p:ph type="sldNum" sz="quarter" idx="5"/>
          </p:nvPr>
        </p:nvSpPr>
        <p:spPr/>
        <p:txBody>
          <a:bodyPr/>
          <a:lstStyle/>
          <a:p>
            <a:fld id="{15596F8D-B444-44FD-89C8-081441338668}" type="slidenum">
              <a:rPr lang="fr-FR" smtClean="0"/>
              <a:t>41</a:t>
            </a:fld>
            <a:endParaRPr lang="fr-FR" dirty="0"/>
          </a:p>
        </p:txBody>
      </p:sp>
    </p:spTree>
    <p:extLst>
      <p:ext uri="{BB962C8B-B14F-4D97-AF65-F5344CB8AC3E}">
        <p14:creationId xmlns:p14="http://schemas.microsoft.com/office/powerpoint/2010/main" val="1387224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A66A-BC12-B2F8-A2BA-7A4FA3FD6C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72BFBEB-6543-46CC-D0E2-B00769C1918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64E1F25-3704-00B6-C1FF-5156653C1E8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3FF8A1D-4BDE-37D2-7989-D656F99C4688}"/>
              </a:ext>
            </a:extLst>
          </p:cNvPr>
          <p:cNvSpPr>
            <a:spLocks noGrp="1"/>
          </p:cNvSpPr>
          <p:nvPr>
            <p:ph type="sldNum" sz="quarter" idx="5"/>
          </p:nvPr>
        </p:nvSpPr>
        <p:spPr/>
        <p:txBody>
          <a:bodyPr/>
          <a:lstStyle/>
          <a:p>
            <a:fld id="{15596F8D-B444-44FD-89C8-081441338668}" type="slidenum">
              <a:rPr lang="fr-FR" smtClean="0"/>
              <a:t>42</a:t>
            </a:fld>
            <a:endParaRPr lang="fr-FR" dirty="0"/>
          </a:p>
        </p:txBody>
      </p:sp>
    </p:spTree>
    <p:extLst>
      <p:ext uri="{BB962C8B-B14F-4D97-AF65-F5344CB8AC3E}">
        <p14:creationId xmlns:p14="http://schemas.microsoft.com/office/powerpoint/2010/main" val="3288642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034B-F972-08BF-0EF6-1278C5FE498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D837E3-D72D-4DE7-B56E-391EACCBBF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457B8F-D2EE-867C-3321-99D0C247139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F34A63D-3FA7-28C3-CB2A-3C231800D8A4}"/>
              </a:ext>
            </a:extLst>
          </p:cNvPr>
          <p:cNvSpPr>
            <a:spLocks noGrp="1"/>
          </p:cNvSpPr>
          <p:nvPr>
            <p:ph type="sldNum" sz="quarter" idx="5"/>
          </p:nvPr>
        </p:nvSpPr>
        <p:spPr/>
        <p:txBody>
          <a:bodyPr/>
          <a:lstStyle/>
          <a:p>
            <a:fld id="{15596F8D-B444-44FD-89C8-081441338668}" type="slidenum">
              <a:rPr lang="fr-FR" smtClean="0"/>
              <a:t>43</a:t>
            </a:fld>
            <a:endParaRPr lang="fr-FR" dirty="0"/>
          </a:p>
        </p:txBody>
      </p:sp>
    </p:spTree>
    <p:extLst>
      <p:ext uri="{BB962C8B-B14F-4D97-AF65-F5344CB8AC3E}">
        <p14:creationId xmlns:p14="http://schemas.microsoft.com/office/powerpoint/2010/main" val="2494397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AB540-A3A9-A35E-3BDC-A87CF5FEF96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72F4-17E2-8DDB-098A-6B5F0EFEAFF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2F6CEDD-0BF0-8C29-DBD6-D8A80566141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A376B47-3694-9B82-03A8-A455175033A3}"/>
              </a:ext>
            </a:extLst>
          </p:cNvPr>
          <p:cNvSpPr>
            <a:spLocks noGrp="1"/>
          </p:cNvSpPr>
          <p:nvPr>
            <p:ph type="sldNum" sz="quarter" idx="5"/>
          </p:nvPr>
        </p:nvSpPr>
        <p:spPr/>
        <p:txBody>
          <a:bodyPr/>
          <a:lstStyle/>
          <a:p>
            <a:fld id="{15596F8D-B444-44FD-89C8-081441338668}" type="slidenum">
              <a:rPr lang="fr-FR" smtClean="0"/>
              <a:t>44</a:t>
            </a:fld>
            <a:endParaRPr lang="fr-FR" dirty="0"/>
          </a:p>
        </p:txBody>
      </p:sp>
    </p:spTree>
    <p:extLst>
      <p:ext uri="{BB962C8B-B14F-4D97-AF65-F5344CB8AC3E}">
        <p14:creationId xmlns:p14="http://schemas.microsoft.com/office/powerpoint/2010/main" val="1353400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DDB3C-720B-834B-AECE-A097FDFC4A7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5A4AC4-D288-DF45-7CBC-3B6824C2F7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278B07E-0D73-F589-0786-917374DEF4A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28C38CE-85DC-8139-0BAF-9C09A66F5B6A}"/>
              </a:ext>
            </a:extLst>
          </p:cNvPr>
          <p:cNvSpPr>
            <a:spLocks noGrp="1"/>
          </p:cNvSpPr>
          <p:nvPr>
            <p:ph type="sldNum" sz="quarter" idx="5"/>
          </p:nvPr>
        </p:nvSpPr>
        <p:spPr/>
        <p:txBody>
          <a:bodyPr/>
          <a:lstStyle/>
          <a:p>
            <a:fld id="{15596F8D-B444-44FD-89C8-081441338668}" type="slidenum">
              <a:rPr lang="fr-FR" smtClean="0"/>
              <a:t>45</a:t>
            </a:fld>
            <a:endParaRPr lang="fr-FR" dirty="0"/>
          </a:p>
        </p:txBody>
      </p:sp>
    </p:spTree>
    <p:extLst>
      <p:ext uri="{BB962C8B-B14F-4D97-AF65-F5344CB8AC3E}">
        <p14:creationId xmlns:p14="http://schemas.microsoft.com/office/powerpoint/2010/main" val="3137866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21B0-F94C-157F-2637-3568796C602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1516D8-83A4-387F-9DE2-50E36BA799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DD5D272-5CDC-AB91-F858-46926497992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FA3C967-29CF-18FB-38B0-8B281114EECC}"/>
              </a:ext>
            </a:extLst>
          </p:cNvPr>
          <p:cNvSpPr>
            <a:spLocks noGrp="1"/>
          </p:cNvSpPr>
          <p:nvPr>
            <p:ph type="sldNum" sz="quarter" idx="5"/>
          </p:nvPr>
        </p:nvSpPr>
        <p:spPr/>
        <p:txBody>
          <a:bodyPr/>
          <a:lstStyle/>
          <a:p>
            <a:fld id="{15596F8D-B444-44FD-89C8-081441338668}" type="slidenum">
              <a:rPr lang="fr-FR" smtClean="0"/>
              <a:t>46</a:t>
            </a:fld>
            <a:endParaRPr lang="fr-FR" dirty="0"/>
          </a:p>
        </p:txBody>
      </p:sp>
    </p:spTree>
    <p:extLst>
      <p:ext uri="{BB962C8B-B14F-4D97-AF65-F5344CB8AC3E}">
        <p14:creationId xmlns:p14="http://schemas.microsoft.com/office/powerpoint/2010/main" val="1288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C53-2F9A-3D2C-7960-3C5E1386BC8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19768A-C4B1-5987-3522-87A16FA40D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B01D658-A998-AFFC-C5B4-D575B3BA71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A50D67B-2EA5-4719-EF64-1DF149D24FD3}"/>
              </a:ext>
            </a:extLst>
          </p:cNvPr>
          <p:cNvSpPr>
            <a:spLocks noGrp="1"/>
          </p:cNvSpPr>
          <p:nvPr>
            <p:ph type="sldNum" sz="quarter" idx="5"/>
          </p:nvPr>
        </p:nvSpPr>
        <p:spPr/>
        <p:txBody>
          <a:bodyPr/>
          <a:lstStyle/>
          <a:p>
            <a:fld id="{15596F8D-B444-44FD-89C8-081441338668}" type="slidenum">
              <a:rPr lang="fr-FR" smtClean="0"/>
              <a:t>47</a:t>
            </a:fld>
            <a:endParaRPr lang="fr-FR" dirty="0"/>
          </a:p>
        </p:txBody>
      </p:sp>
    </p:spTree>
    <p:extLst>
      <p:ext uri="{BB962C8B-B14F-4D97-AF65-F5344CB8AC3E}">
        <p14:creationId xmlns:p14="http://schemas.microsoft.com/office/powerpoint/2010/main" val="2613953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A0A8-CA0A-58A7-1728-57A9531FC8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8C87A8-CC33-3086-8D7A-7472300A8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3818AD-AE76-9BD3-3755-437B7476CE5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67094E-0880-82CB-E2E2-6747F304C446}"/>
              </a:ext>
            </a:extLst>
          </p:cNvPr>
          <p:cNvSpPr>
            <a:spLocks noGrp="1"/>
          </p:cNvSpPr>
          <p:nvPr>
            <p:ph type="sldNum" sz="quarter" idx="5"/>
          </p:nvPr>
        </p:nvSpPr>
        <p:spPr/>
        <p:txBody>
          <a:bodyPr/>
          <a:lstStyle/>
          <a:p>
            <a:fld id="{15596F8D-B444-44FD-89C8-081441338668}" type="slidenum">
              <a:rPr lang="fr-FR" smtClean="0"/>
              <a:t>48</a:t>
            </a:fld>
            <a:endParaRPr lang="fr-FR" dirty="0"/>
          </a:p>
        </p:txBody>
      </p:sp>
    </p:spTree>
    <p:extLst>
      <p:ext uri="{BB962C8B-B14F-4D97-AF65-F5344CB8AC3E}">
        <p14:creationId xmlns:p14="http://schemas.microsoft.com/office/powerpoint/2010/main" val="1263670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4</a:t>
            </a:fld>
            <a:endParaRPr lang="fr-FR" dirty="0"/>
          </a:p>
        </p:txBody>
      </p:sp>
    </p:spTree>
    <p:extLst>
      <p:ext uri="{BB962C8B-B14F-4D97-AF65-F5344CB8AC3E}">
        <p14:creationId xmlns:p14="http://schemas.microsoft.com/office/powerpoint/2010/main" val="3384131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A723A-47F8-8067-491F-79AD17F1F89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48451B-03A1-ECFF-D524-7199EBFD45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9F9EF2-40D7-BA7B-12EA-2BE9F5C70F8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A3D9A75-5C59-D76A-4C59-289B769C5926}"/>
              </a:ext>
            </a:extLst>
          </p:cNvPr>
          <p:cNvSpPr>
            <a:spLocks noGrp="1"/>
          </p:cNvSpPr>
          <p:nvPr>
            <p:ph type="sldNum" sz="quarter" idx="5"/>
          </p:nvPr>
        </p:nvSpPr>
        <p:spPr/>
        <p:txBody>
          <a:bodyPr/>
          <a:lstStyle/>
          <a:p>
            <a:fld id="{15596F8D-B444-44FD-89C8-081441338668}" type="slidenum">
              <a:rPr lang="fr-FR" smtClean="0"/>
              <a:t>49</a:t>
            </a:fld>
            <a:endParaRPr lang="fr-FR" dirty="0"/>
          </a:p>
        </p:txBody>
      </p:sp>
    </p:spTree>
    <p:extLst>
      <p:ext uri="{BB962C8B-B14F-4D97-AF65-F5344CB8AC3E}">
        <p14:creationId xmlns:p14="http://schemas.microsoft.com/office/powerpoint/2010/main" val="2857375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ED6F1-BD65-181C-D387-E9301FFCEC0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35097B7-5AA1-94C6-0A75-B3D4606E7B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B52F24-8419-0CCC-CC1A-415ABF72DDC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EB83E85-D2B8-B076-7F53-02B667F446EE}"/>
              </a:ext>
            </a:extLst>
          </p:cNvPr>
          <p:cNvSpPr>
            <a:spLocks noGrp="1"/>
          </p:cNvSpPr>
          <p:nvPr>
            <p:ph type="sldNum" sz="quarter" idx="5"/>
          </p:nvPr>
        </p:nvSpPr>
        <p:spPr/>
        <p:txBody>
          <a:bodyPr/>
          <a:lstStyle/>
          <a:p>
            <a:fld id="{15596F8D-B444-44FD-89C8-081441338668}" type="slidenum">
              <a:rPr lang="fr-FR" smtClean="0"/>
              <a:t>50</a:t>
            </a:fld>
            <a:endParaRPr lang="fr-FR" dirty="0"/>
          </a:p>
        </p:txBody>
      </p:sp>
    </p:spTree>
    <p:extLst>
      <p:ext uri="{BB962C8B-B14F-4D97-AF65-F5344CB8AC3E}">
        <p14:creationId xmlns:p14="http://schemas.microsoft.com/office/powerpoint/2010/main" val="2288528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2B4EE-2686-832D-43B1-2AD10ABFB27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A2C2662-3132-E7B7-2601-21BEBF8408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F1E181-8216-C517-8A4A-A4B875F7DF2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404C3FF-25F6-071C-808B-FCF432DF2D1E}"/>
              </a:ext>
            </a:extLst>
          </p:cNvPr>
          <p:cNvSpPr>
            <a:spLocks noGrp="1"/>
          </p:cNvSpPr>
          <p:nvPr>
            <p:ph type="sldNum" sz="quarter" idx="5"/>
          </p:nvPr>
        </p:nvSpPr>
        <p:spPr/>
        <p:txBody>
          <a:bodyPr/>
          <a:lstStyle/>
          <a:p>
            <a:fld id="{15596F8D-B444-44FD-89C8-081441338668}" type="slidenum">
              <a:rPr lang="fr-FR" smtClean="0"/>
              <a:t>51</a:t>
            </a:fld>
            <a:endParaRPr lang="fr-FR" dirty="0"/>
          </a:p>
        </p:txBody>
      </p:sp>
    </p:spTree>
    <p:extLst>
      <p:ext uri="{BB962C8B-B14F-4D97-AF65-F5344CB8AC3E}">
        <p14:creationId xmlns:p14="http://schemas.microsoft.com/office/powerpoint/2010/main" val="566873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Comparer avec Boris, dire qu’on a changé et qu’on est passé dans l’eau : c’est aquatique (</a:t>
            </a:r>
            <a:r>
              <a:rPr lang="fr-FR" dirty="0" err="1"/>
              <a:t>kuzucan</a:t>
            </a:r>
            <a:r>
              <a:rPr lang="fr-FR" dirty="0"/>
              <a:t> et al in </a:t>
            </a:r>
            <a:r>
              <a:rPr lang="fr-FR" dirty="0" err="1"/>
              <a:t>prep</a:t>
            </a:r>
            <a:r>
              <a:rPr lang="fr-FR" dirty="0"/>
              <a:t>)</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6</a:t>
            </a:fld>
            <a:endParaRPr lang="fr-FR" dirty="0"/>
          </a:p>
        </p:txBody>
      </p:sp>
    </p:spTree>
    <p:extLst>
      <p:ext uri="{BB962C8B-B14F-4D97-AF65-F5344CB8AC3E}">
        <p14:creationId xmlns:p14="http://schemas.microsoft.com/office/powerpoint/2010/main" val="2928885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7</a:t>
            </a:fld>
            <a:endParaRPr lang="fr-FR" dirty="0"/>
          </a:p>
        </p:txBody>
      </p:sp>
    </p:spTree>
    <p:extLst>
      <p:ext uri="{BB962C8B-B14F-4D97-AF65-F5344CB8AC3E}">
        <p14:creationId xmlns:p14="http://schemas.microsoft.com/office/powerpoint/2010/main" val="298346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Le 1D c’est juste pour avoir des tendances, un comportement global.</a:t>
            </a:r>
          </a:p>
          <a:p>
            <a:pPr marL="171450" indent="-171450">
              <a:buFont typeface="Arial" panose="020B0604020202020204" pitchFamily="34" charset="0"/>
              <a:buChar char="•"/>
            </a:pPr>
            <a:r>
              <a:rPr lang="fr-FR" dirty="0"/>
              <a:t>Pas précis, mais rapide</a:t>
            </a:r>
          </a:p>
          <a:p>
            <a:pPr marL="171450" indent="-171450">
              <a:buFont typeface="Arial" panose="020B0604020202020204" pitchFamily="34" charset="0"/>
              <a:buChar char="•"/>
            </a:pPr>
            <a:r>
              <a:rPr lang="fr-FR" dirty="0"/>
              <a:t>Parler des ÉTUDES DE SENSIBILITÉ !!!!</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8</a:t>
            </a:fld>
            <a:endParaRPr lang="fr-FR" dirty="0"/>
          </a:p>
        </p:txBody>
      </p:sp>
    </p:spTree>
    <p:extLst>
      <p:ext uri="{BB962C8B-B14F-4D97-AF65-F5344CB8AC3E}">
        <p14:creationId xmlns:p14="http://schemas.microsoft.com/office/powerpoint/2010/main" val="198731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Attention à ne pas prendre trop qualitativement les résultats en compte car h2o important</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9</a:t>
            </a:fld>
            <a:endParaRPr lang="fr-FR" dirty="0"/>
          </a:p>
        </p:txBody>
      </p:sp>
    </p:spTree>
    <p:extLst>
      <p:ext uri="{BB962C8B-B14F-4D97-AF65-F5344CB8AC3E}">
        <p14:creationId xmlns:p14="http://schemas.microsoft.com/office/powerpoint/2010/main" val="296049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(Dire que ça fonctionne tout seul)</a:t>
            </a:r>
          </a:p>
          <a:p>
            <a:pPr marL="171450" indent="-171450">
              <a:buFont typeface="Arial" panose="020B0604020202020204" pitchFamily="34" charset="0"/>
              <a:buChar char="•"/>
            </a:pPr>
            <a:r>
              <a:rPr lang="fr-FR" b="1" dirty="0"/>
              <a:t>Dire que les cellules évoluent aussi</a:t>
            </a:r>
          </a:p>
        </p:txBody>
      </p:sp>
      <p:sp>
        <p:nvSpPr>
          <p:cNvPr id="4" name="Espace réservé du numéro de diapositive 3"/>
          <p:cNvSpPr>
            <a:spLocks noGrp="1"/>
          </p:cNvSpPr>
          <p:nvPr>
            <p:ph type="sldNum" sz="quarter" idx="5"/>
          </p:nvPr>
        </p:nvSpPr>
        <p:spPr/>
        <p:txBody>
          <a:bodyPr/>
          <a:lstStyle/>
          <a:p>
            <a:fld id="{15596F8D-B444-44FD-89C8-081441338668}" type="slidenum">
              <a:rPr lang="fr-FR" smtClean="0"/>
              <a:t>10</a:t>
            </a:fld>
            <a:endParaRPr lang="fr-FR" dirty="0"/>
          </a:p>
        </p:txBody>
      </p:sp>
    </p:spTree>
    <p:extLst>
      <p:ext uri="{BB962C8B-B14F-4D97-AF65-F5344CB8AC3E}">
        <p14:creationId xmlns:p14="http://schemas.microsoft.com/office/powerpoint/2010/main" val="3968258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E53B3-3E7A-8D89-D384-D0141444029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2066F40-E4FE-EA6A-4728-FF0EB0224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BC73831-2330-9AC2-E8AE-008CF1A487B8}"/>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2998C08E-3182-D21E-7355-431D3D50A09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D17530-FCEA-4654-710C-7602F4916860}"/>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39231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48190-D17B-3438-840B-06E17ABADA9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8E8BE81-9845-6170-5480-319B24AA689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9F58BB-4164-FE86-30E6-2EEB78461D4E}"/>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A10B1BBA-2C9C-17CD-FC50-C23DB3178A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B82C4A-09AD-C5E2-81F1-7C863F214BE2}"/>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19161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A03CA5A-A3A3-C8A5-B89A-AD178B85A4C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440BBCE-D00B-B8B0-8533-EFECF6BEB7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2B2090-E61E-4D7B-46E3-B6FF6AC1A75C}"/>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DB939F20-C34D-932C-668B-D3016EE754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814E0FA-84AA-5675-A962-9D5ED03D69FC}"/>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893190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0B0E2D-CE43-F6D3-963B-7521CC15545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99CC9DF-175A-DF48-1437-EE5143CCBE69}"/>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4" name="Espace réservé du pied de page 3">
            <a:extLst>
              <a:ext uri="{FF2B5EF4-FFF2-40B4-BE49-F238E27FC236}">
                <a16:creationId xmlns:a16="http://schemas.microsoft.com/office/drawing/2014/main" id="{197C1028-BCD4-6BE4-2FB8-EE421FBB000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C72410D-148A-1479-749D-10DF38775099}"/>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5755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E40D8-010E-AF54-FAC1-BC2A7D5F33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510B1B8-01FE-EB48-2DA6-E49D19CAD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98154B4-5B1E-0DBF-71CE-540A136F9D9F}"/>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AF0FE9B2-97C0-A567-0E8A-01AE6FC334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B6894E-E3E9-1C98-B1F4-DA7EE98824F7}"/>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3669569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46A616-8747-C1A5-3AD8-9717BAE2835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ABF134B-0A46-345E-193E-420866325BE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2CA048-2208-EA00-74AD-F970247C4C45}"/>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CADBCE2D-20CC-A2ED-8C13-9621F1B584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C4B96C9-4D28-475B-7ED6-C4CBF141988A}"/>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1442168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0A6522-7F50-EDC9-3707-9C875D161B9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933D2DC-5297-E44C-9516-FB3F21BABC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F06E6C2-4E32-DC04-684E-3EC34F583793}"/>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14504FA9-1F40-0947-9A06-323379DBEF0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A0C213A-1F2C-12A8-B781-14E553F3ED6C}"/>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951956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802B4-C6E6-B316-2461-66F0F9C326E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4C05B8-4602-FF94-97BF-AEC70A9E9AC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3693B7A-CC53-EA6B-626E-937DCEB7204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97C0538-EBA6-6E7C-8F17-D41A3A81E327}"/>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E60F05E8-4D9D-8348-FA36-891D4EBE293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AF7F0B0-1BBF-4DA8-1F15-429986CBAF56}"/>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618875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44E99-D219-7557-202F-681143A6329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43239A9-5B17-AB6F-F512-B296836A3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4CC8EFD-9659-859A-1A6C-2D3C2580E71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7F40C30-1180-699F-EC0D-A3400890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205B15D-B2D2-5E2B-B216-D322947D0C0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1841128-73EB-12EF-07C7-E4186869D109}"/>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8" name="Espace réservé du pied de page 7">
            <a:extLst>
              <a:ext uri="{FF2B5EF4-FFF2-40B4-BE49-F238E27FC236}">
                <a16:creationId xmlns:a16="http://schemas.microsoft.com/office/drawing/2014/main" id="{3BC88E97-C6C7-72B9-2EF7-4235ECD4BDD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1B7F10D-AAC5-B424-E6E5-54671304ADBE}"/>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1661948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A4D391-9CB7-3594-2D0E-047EE943C85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565B0A4-7E0A-2228-90D5-95C66A86A917}"/>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4" name="Espace réservé du pied de page 3">
            <a:extLst>
              <a:ext uri="{FF2B5EF4-FFF2-40B4-BE49-F238E27FC236}">
                <a16:creationId xmlns:a16="http://schemas.microsoft.com/office/drawing/2014/main" id="{F491A5E4-92F0-15F2-CD28-011CA797B96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B69C312-9A9D-9AF9-BED3-E597CA1C709F}"/>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3035435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E62AF-006D-3BE6-C763-56AC834D9BF5}"/>
              </a:ext>
            </a:extLst>
          </p:cNvPr>
          <p:cNvSpPr/>
          <p:nvPr userDrawn="1"/>
        </p:nvSpPr>
        <p:spPr>
          <a:xfrm>
            <a:off x="10728960" y="5852160"/>
            <a:ext cx="1341120"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pied de page 2">
            <a:extLst>
              <a:ext uri="{FF2B5EF4-FFF2-40B4-BE49-F238E27FC236}">
                <a16:creationId xmlns:a16="http://schemas.microsoft.com/office/drawing/2014/main" id="{094535F3-A8E2-4401-BE89-FD7E5CDA54F0}"/>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tx1"/>
                </a:solidFill>
              </a:rPr>
              <a:t>Stage de M1 - MEYER François-Xavier</a:t>
            </a:r>
          </a:p>
        </p:txBody>
      </p:sp>
      <p:sp>
        <p:nvSpPr>
          <p:cNvPr id="8" name="Espace réservé du numéro de diapositive 3">
            <a:extLst>
              <a:ext uri="{FF2B5EF4-FFF2-40B4-BE49-F238E27FC236}">
                <a16:creationId xmlns:a16="http://schemas.microsoft.com/office/drawing/2014/main" id="{D32F3F90-A827-3741-9D0D-64B734E232FE}"/>
              </a:ext>
            </a:extLst>
          </p:cNvPr>
          <p:cNvSpPr txBox="1">
            <a:spLocks/>
          </p:cNvSpPr>
          <p:nvPr userDrawn="1"/>
        </p:nvSpPr>
        <p:spPr>
          <a:xfrm>
            <a:off x="8656320" y="6356348"/>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710FE-1841-49FB-AA85-D7E13455151D}" type="slidenum">
              <a:rPr lang="fr-FR" b="1" smtClean="0">
                <a:solidFill>
                  <a:schemeClr val="tx1"/>
                </a:solidFill>
              </a:rPr>
              <a:pPr/>
              <a:t>‹N°›</a:t>
            </a:fld>
            <a:endParaRPr lang="fr-FR" b="1" dirty="0">
              <a:solidFill>
                <a:schemeClr val="tx1"/>
              </a:solidFill>
            </a:endParaRPr>
          </a:p>
        </p:txBody>
      </p:sp>
    </p:spTree>
    <p:extLst>
      <p:ext uri="{BB962C8B-B14F-4D97-AF65-F5344CB8AC3E}">
        <p14:creationId xmlns:p14="http://schemas.microsoft.com/office/powerpoint/2010/main" val="297784182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2AE98-24E9-6C54-1AEF-999918AD7C2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5A88C5C-0DC6-0DC2-4092-A3394166BD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090A36-C8A3-F235-B82E-8609C587877F}"/>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CF2D0995-784B-D086-0876-C4243384B3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CEC121-8968-B1CD-A777-A84717833927}"/>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1074386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B00C4-9A3A-88E4-5907-0F307857617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EEF732F-B357-5DBB-AB88-AD1B145107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6C0D77-A880-6D90-E321-C8A43E76B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BC5E45-9BA4-D558-835F-7CB639DE2778}"/>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14C65B9D-ECB6-66BE-0130-4BB67BA9BE1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C3769CE-B79E-E9EE-6F24-88217CCF7734}"/>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469485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85F77-FE57-3D41-1D9C-0E08FE083EC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010148-AEA3-6539-2B1B-E9F86A1A2D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7C67AB0-DC50-BCEE-6CBC-F93DEFE71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7F402F7-01CD-B9DD-A8AF-B5E9BE8FB7B4}"/>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0FFE899B-3F99-1908-B6CD-60D4DC40FED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79BF5B5-8478-D84B-1420-5216D5ACD1CD}"/>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1900776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3F2D5-8DB0-37A6-6933-7610F594129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B19C54-20A8-01ED-7217-68737B5CDC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D248BFD-0BEC-DBA7-07DC-010704BB4C13}"/>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4A9E045F-43D1-A5E0-1DF3-03E59B2A04F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0EC87C-D8B4-50F1-F355-C5032EB20FAF}"/>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3410273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1F50574-0465-2D0B-6D71-1A773582EEB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5B4EBB-5B8C-7A87-FF6F-713AE1BF66E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4A8F34A-EAB2-B35E-4F5B-F6FC1C75965C}"/>
              </a:ext>
            </a:extLst>
          </p:cNvPr>
          <p:cNvSpPr>
            <a:spLocks noGrp="1"/>
          </p:cNvSpPr>
          <p:nvPr>
            <p:ph type="dt" sz="half" idx="10"/>
          </p:nvPr>
        </p:nvSpPr>
        <p:spPr/>
        <p:txBody>
          <a:body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0852F7CE-EE2E-3D45-926E-ADBCB687AFC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CD4622-0413-47EB-73B0-B1BE329C537F}"/>
              </a:ext>
            </a:extLst>
          </p:cNvPr>
          <p:cNvSpPr>
            <a:spLocks noGrp="1"/>
          </p:cNvSpPr>
          <p:nvPr>
            <p:ph type="sldNum" sz="quarter" idx="12"/>
          </p:nvPr>
        </p:nvSpPr>
        <p:spPr/>
        <p:txBody>
          <a:bodyPr/>
          <a:lstStyle/>
          <a:p>
            <a:fld id="{2F9040D7-528A-4C41-ABF0-279B3561A838}" type="slidenum">
              <a:rPr lang="fr-FR" smtClean="0"/>
              <a:t>‹N°›</a:t>
            </a:fld>
            <a:endParaRPr lang="fr-FR"/>
          </a:p>
        </p:txBody>
      </p:sp>
    </p:spTree>
    <p:extLst>
      <p:ext uri="{BB962C8B-B14F-4D97-AF65-F5344CB8AC3E}">
        <p14:creationId xmlns:p14="http://schemas.microsoft.com/office/powerpoint/2010/main" val="1578208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F6E18-C275-87F7-EF24-DC4DF28C031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203615E-1B6E-7A23-0AC8-E38E2EBDD0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E5D544C-0837-B083-1CF8-1169EAFCFD56}"/>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D4F22663-6A62-5175-DCC6-45DA4634C3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F249F9-D322-8DEF-B2EF-F9ECEB7432F8}"/>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3833981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74A69-0DC9-656E-0F77-0F077522392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B4B58D-4CF5-2EF4-B727-3C888FCCEFA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649CE69-F8AF-2CFF-23F8-4721214F2AF4}"/>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537C12AC-5478-19E2-5280-7D9D950333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054359-0CA8-F2B8-F92B-105285D6EA9D}"/>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463493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62B6F-46D7-2F25-F4F0-80072D39A3C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2389F5C-0CC1-9456-F1F0-58EDD43C9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BCF1B3D-561F-D044-4EC0-082B3E455AA3}"/>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61CF247D-425B-DF0B-15AA-588514F8B9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C2D3907-421A-6C43-1116-DC45FF987E2A}"/>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4193535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DE877-ADF0-FA40-C9E0-EEEAB46D7F4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1817D52-41AA-13B9-FCA0-E7A4AF1BBB5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A4D684-E8FC-498D-F4FD-15366660C2C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D51A1EB-3E5F-A4D6-2446-60906A575F06}"/>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04AD6CC0-465C-EAD3-F07D-E07B3E21EE9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9905323-DBBB-216F-BEF5-231DB9B93C37}"/>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3473391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68D1F-3823-0A4F-8212-4C41E3A1D0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E442C19-3FA4-6D17-163F-1661C8860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792A32F-4F97-2C02-4B45-336BFA8FCB9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AC8BFC9-FB6E-102B-B96E-9CB73C75CA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856A678-3B84-9535-6E66-B0282DE83CD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173D2EB-96BF-009B-FF22-3C2EA5E8BB8D}"/>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8" name="Espace réservé du pied de page 7">
            <a:extLst>
              <a:ext uri="{FF2B5EF4-FFF2-40B4-BE49-F238E27FC236}">
                <a16:creationId xmlns:a16="http://schemas.microsoft.com/office/drawing/2014/main" id="{F696AB6F-80BE-3185-A71B-08E3CDFC7B8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F13CA42-7266-158D-73E2-5753D7544E80}"/>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4031500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2E1EB-F3A3-C9B8-FFBD-B44EE7C2CC0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6A9729F-7B18-0C15-D264-E9C03C709ABC}"/>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4" name="Espace réservé du pied de page 3">
            <a:extLst>
              <a:ext uri="{FF2B5EF4-FFF2-40B4-BE49-F238E27FC236}">
                <a16:creationId xmlns:a16="http://schemas.microsoft.com/office/drawing/2014/main" id="{AD960FF5-003E-34CC-AEC9-FCAC0EEABE2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ADC7668-FFD1-D659-C7DD-6353FC7C93B0}"/>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144124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61947-1763-C344-7C2E-F1A1293DD91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6BFD39A-6A00-6D92-63FD-63702CA10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672BB01-B81A-2F60-64B4-394D481EE31C}"/>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C3F24A6F-EB22-CA7D-1792-8A234DFC11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6E8B9B-321A-E8D4-57E4-4D5710606292}"/>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1858820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bg>
      <p:bgRef idx="1001">
        <a:schemeClr val="bg1"/>
      </p:bgRef>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EACF58A-72DC-BF4A-E97C-CE1C8C844FF1}"/>
              </a:ext>
            </a:extLst>
          </p:cNvPr>
          <p:cNvPicPr>
            <a:picLocks noChangeAspect="1"/>
          </p:cNvPicPr>
          <p:nvPr userDrawn="1"/>
        </p:nvPicPr>
        <p:blipFill>
          <a:blip r:embed="rId2">
            <a:alphaModFix amt="71000"/>
            <a:extLst>
              <a:ext uri="{BEBA8EAE-BF5A-486C-A8C5-ECC9F3942E4B}">
                <a14:imgProps xmlns:a14="http://schemas.microsoft.com/office/drawing/2010/main">
                  <a14:imgLayer r:embed="rId3">
                    <a14:imgEffect>
                      <a14:sharpenSoften amount="-9000"/>
                    </a14:imgEffect>
                  </a14:imgLayer>
                </a14:imgProps>
              </a:ext>
            </a:extLst>
          </a:blip>
          <a:srcRect t="12437" b="3251"/>
          <a:stretch>
            <a:fillRect/>
          </a:stretch>
        </p:blipFill>
        <p:spPr>
          <a:xfrm>
            <a:off x="0" y="0"/>
            <a:ext cx="12192000" cy="6852830"/>
          </a:xfrm>
          <a:prstGeom prst="rect">
            <a:avLst/>
          </a:prstGeom>
        </p:spPr>
      </p:pic>
      <p:sp>
        <p:nvSpPr>
          <p:cNvPr id="6" name="Espace réservé du pied de page 2">
            <a:extLst>
              <a:ext uri="{FF2B5EF4-FFF2-40B4-BE49-F238E27FC236}">
                <a16:creationId xmlns:a16="http://schemas.microsoft.com/office/drawing/2014/main" id="{181F2530-2140-4219-19BA-D7B81CCB7F2D}"/>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tx1"/>
                </a:solidFill>
              </a:rPr>
              <a:t>Stage de M1 - MEYER François-Xavier</a:t>
            </a:r>
          </a:p>
        </p:txBody>
      </p:sp>
      <p:sp>
        <p:nvSpPr>
          <p:cNvPr id="7" name="Espace réservé du numéro de diapositive 3">
            <a:extLst>
              <a:ext uri="{FF2B5EF4-FFF2-40B4-BE49-F238E27FC236}">
                <a16:creationId xmlns:a16="http://schemas.microsoft.com/office/drawing/2014/main" id="{B902AE04-620A-3753-0EB2-3FB1659BC546}"/>
              </a:ext>
            </a:extLst>
          </p:cNvPr>
          <p:cNvSpPr txBox="1">
            <a:spLocks/>
          </p:cNvSpPr>
          <p:nvPr userDrawn="1"/>
        </p:nvSpPr>
        <p:spPr>
          <a:xfrm>
            <a:off x="8656320" y="6356348"/>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710FE-1841-49FB-AA85-D7E13455151D}" type="slidenum">
              <a:rPr lang="fr-FR" sz="1400" b="1" smtClean="0">
                <a:solidFill>
                  <a:schemeClr val="tx1"/>
                </a:solidFill>
              </a:rPr>
              <a:pPr/>
              <a:t>‹N°›</a:t>
            </a:fld>
            <a:endParaRPr lang="fr-FR" b="1" dirty="0">
              <a:solidFill>
                <a:schemeClr val="tx1"/>
              </a:solidFill>
            </a:endParaRPr>
          </a:p>
        </p:txBody>
      </p:sp>
    </p:spTree>
    <p:extLst>
      <p:ext uri="{BB962C8B-B14F-4D97-AF65-F5344CB8AC3E}">
        <p14:creationId xmlns:p14="http://schemas.microsoft.com/office/powerpoint/2010/main" val="343260696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Vide">
    <p:bg>
      <p:bgPr>
        <a:solidFill>
          <a:schemeClr val="accent2">
            <a:lumMod val="5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D94E6DB-EE80-BBBC-A1FD-376264B2B05E}"/>
              </a:ext>
            </a:extLst>
          </p:cNvPr>
          <p:cNvPicPr>
            <a:picLocks noChangeAspect="1"/>
          </p:cNvPicPr>
          <p:nvPr userDrawn="1"/>
        </p:nvPicPr>
        <p:blipFill>
          <a:blip r:embed="rId2">
            <a:alphaModFix amt="81000"/>
            <a:extLst>
              <a:ext uri="{BEBA8EAE-BF5A-486C-A8C5-ECC9F3942E4B}">
                <a14:imgProps xmlns:a14="http://schemas.microsoft.com/office/drawing/2010/main">
                  <a14:imgLayer r:embed="rId3">
                    <a14:imgEffect>
                      <a14:sharpenSoften amount="-9000"/>
                    </a14:imgEffect>
                  </a14:imgLayer>
                </a14:imgProps>
              </a:ext>
            </a:extLst>
          </a:blip>
          <a:srcRect t="7812" b="7812"/>
          <a:stretch>
            <a:fillRect/>
          </a:stretch>
        </p:blipFill>
        <p:spPr>
          <a:xfrm>
            <a:off x="0" y="0"/>
            <a:ext cx="12192000" cy="6858000"/>
          </a:xfrm>
          <a:prstGeom prst="rect">
            <a:avLst/>
          </a:prstGeom>
        </p:spPr>
      </p:pic>
      <p:sp>
        <p:nvSpPr>
          <p:cNvPr id="6" name="Espace réservé du pied de page 2">
            <a:extLst>
              <a:ext uri="{FF2B5EF4-FFF2-40B4-BE49-F238E27FC236}">
                <a16:creationId xmlns:a16="http://schemas.microsoft.com/office/drawing/2014/main" id="{181F2530-2140-4219-19BA-D7B81CCB7F2D}"/>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tx1"/>
                </a:solidFill>
              </a:rPr>
              <a:t>Stage de M1 - MEYER François-Xavier</a:t>
            </a:r>
          </a:p>
        </p:txBody>
      </p:sp>
      <p:sp>
        <p:nvSpPr>
          <p:cNvPr id="7" name="Espace réservé du numéro de diapositive 3">
            <a:extLst>
              <a:ext uri="{FF2B5EF4-FFF2-40B4-BE49-F238E27FC236}">
                <a16:creationId xmlns:a16="http://schemas.microsoft.com/office/drawing/2014/main" id="{B902AE04-620A-3753-0EB2-3FB1659BC546}"/>
              </a:ext>
            </a:extLst>
          </p:cNvPr>
          <p:cNvSpPr txBox="1">
            <a:spLocks/>
          </p:cNvSpPr>
          <p:nvPr userDrawn="1"/>
        </p:nvSpPr>
        <p:spPr>
          <a:xfrm>
            <a:off x="8656320" y="6356348"/>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710FE-1841-49FB-AA85-D7E13455151D}" type="slidenum">
              <a:rPr lang="fr-FR" sz="1400" b="1" smtClean="0">
                <a:solidFill>
                  <a:schemeClr val="tx1"/>
                </a:solidFill>
              </a:rPr>
              <a:pPr/>
              <a:t>‹N°›</a:t>
            </a:fld>
            <a:r>
              <a:rPr lang="fr-FR" sz="1400" b="1" dirty="0">
                <a:solidFill>
                  <a:schemeClr val="tx1"/>
                </a:solidFill>
              </a:rPr>
              <a:t>/18</a:t>
            </a:r>
            <a:endParaRPr lang="fr-FR" b="1" dirty="0">
              <a:solidFill>
                <a:schemeClr val="tx1"/>
              </a:solidFill>
            </a:endParaRPr>
          </a:p>
        </p:txBody>
      </p:sp>
    </p:spTree>
    <p:extLst>
      <p:ext uri="{BB962C8B-B14F-4D97-AF65-F5344CB8AC3E}">
        <p14:creationId xmlns:p14="http://schemas.microsoft.com/office/powerpoint/2010/main" val="63590868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4C843-AFD2-783E-3D68-500D305E0B5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DE9AD9B-6E7E-609E-A861-8CB2C8AFC8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7D8533B-A006-691D-BE6D-108750262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D16FCA0-08E1-80EF-DF1E-8396C46F1C17}"/>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D692A914-9650-424F-B17E-2F071AF900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02FB6B-0FF2-335F-D912-625198A587BD}"/>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27208291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B509236-E375-2042-4437-353C6087D398}"/>
              </a:ext>
            </a:extLst>
          </p:cNvPr>
          <p:cNvPicPr>
            <a:picLocks noChangeAspect="1"/>
          </p:cNvPicPr>
          <p:nvPr userDrawn="1"/>
        </p:nvPicPr>
        <p:blipFill>
          <a:blip r:embed="rId2"/>
          <a:srcRect t="8751" b="6874"/>
          <a:stretch>
            <a:fillRect/>
          </a:stretch>
        </p:blipFill>
        <p:spPr>
          <a:xfrm>
            <a:off x="0" y="0"/>
            <a:ext cx="12192000" cy="6858000"/>
          </a:xfrm>
          <a:prstGeom prst="rect">
            <a:avLst/>
          </a:prstGeom>
        </p:spPr>
      </p:pic>
      <p:sp>
        <p:nvSpPr>
          <p:cNvPr id="10" name="Espace réservé du numéro de diapositive 3">
            <a:extLst>
              <a:ext uri="{FF2B5EF4-FFF2-40B4-BE49-F238E27FC236}">
                <a16:creationId xmlns:a16="http://schemas.microsoft.com/office/drawing/2014/main" id="{EAA9F3FA-534A-CEF1-5192-FE08C8A87891}"/>
              </a:ext>
            </a:extLst>
          </p:cNvPr>
          <p:cNvSpPr txBox="1">
            <a:spLocks/>
          </p:cNvSpPr>
          <p:nvPr userDrawn="1"/>
        </p:nvSpPr>
        <p:spPr>
          <a:xfrm>
            <a:off x="8656320" y="6356348"/>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710FE-1841-49FB-AA85-D7E13455151D}" type="slidenum">
              <a:rPr lang="fr-FR" sz="1400" b="1" smtClean="0">
                <a:solidFill>
                  <a:srgbClr val="FFFFFF"/>
                </a:solidFill>
              </a:rPr>
              <a:pPr/>
              <a:t>‹N°›</a:t>
            </a:fld>
            <a:endParaRPr lang="fr-FR" b="1" dirty="0">
              <a:solidFill>
                <a:srgbClr val="FFFFFF"/>
              </a:solidFill>
            </a:endParaRPr>
          </a:p>
        </p:txBody>
      </p:sp>
      <p:sp>
        <p:nvSpPr>
          <p:cNvPr id="12" name="Espace réservé du pied de page 2">
            <a:extLst>
              <a:ext uri="{FF2B5EF4-FFF2-40B4-BE49-F238E27FC236}">
                <a16:creationId xmlns:a16="http://schemas.microsoft.com/office/drawing/2014/main" id="{3C9BDF84-DECC-47FC-E88F-43AA1809B9BD}"/>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rgbClr val="FFFFFF"/>
                </a:solidFill>
              </a:rPr>
              <a:t>Stage de M1 - MEYER François-Xavier</a:t>
            </a:r>
          </a:p>
        </p:txBody>
      </p:sp>
      <p:sp>
        <p:nvSpPr>
          <p:cNvPr id="13" name="Espace réservé de la date 3">
            <a:extLst>
              <a:ext uri="{FF2B5EF4-FFF2-40B4-BE49-F238E27FC236}">
                <a16:creationId xmlns:a16="http://schemas.microsoft.com/office/drawing/2014/main" id="{0BD4AEA0-6D84-3B57-343B-A8E2ADC8E372}"/>
              </a:ext>
            </a:extLst>
          </p:cNvPr>
          <p:cNvSpPr>
            <a:spLocks noGrp="1"/>
          </p:cNvSpPr>
          <p:nvPr>
            <p:ph type="dt" sz="half" idx="10"/>
          </p:nvPr>
        </p:nvSpPr>
        <p:spPr>
          <a:xfrm>
            <a:off x="838200" y="6356350"/>
            <a:ext cx="2743200" cy="365125"/>
          </a:xfrm>
          <a:ln>
            <a:noFill/>
          </a:ln>
        </p:spPr>
        <p:txBody>
          <a:bodyPr/>
          <a:lstStyle>
            <a:lvl1pPr>
              <a:defRPr sz="1400">
                <a:solidFill>
                  <a:srgbClr val="FFFFFF"/>
                </a:solidFill>
              </a:defRPr>
            </a:lvl1pPr>
          </a:lstStyle>
          <a:p>
            <a:r>
              <a:rPr lang="fr-FR" dirty="0"/>
              <a:t>Annexes</a:t>
            </a:r>
          </a:p>
        </p:txBody>
      </p:sp>
    </p:spTree>
    <p:extLst>
      <p:ext uri="{BB962C8B-B14F-4D97-AF65-F5344CB8AC3E}">
        <p14:creationId xmlns:p14="http://schemas.microsoft.com/office/powerpoint/2010/main" val="200401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238DD-B7BB-28B4-D315-79D3C4D3979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5779D98-D19F-CB85-C964-FECCDF27BC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56F8725-23F6-75E3-4BF2-3AB57E2B2543}"/>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378B4F41-F5F8-F2B9-CBAC-B3D907FEA8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38D0096-CECA-8963-6202-BC16FA0B6FBF}"/>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1688764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517C102-59F9-DDB9-24EB-8A1B62FD8F0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F8A5412-F2F8-2D57-5AB8-6D104E96163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470C50-DCDE-B9B5-C056-ADF735343D29}"/>
              </a:ext>
            </a:extLst>
          </p:cNvPr>
          <p:cNvSpPr>
            <a:spLocks noGrp="1"/>
          </p:cNvSpPr>
          <p:nvPr>
            <p:ph type="dt" sz="half" idx="10"/>
          </p:nvPr>
        </p:nvSpPr>
        <p:spPr/>
        <p:txBody>
          <a:body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480F981B-700B-50D7-20D5-54E45DDAC20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222F0F-4A81-54B4-5D26-D70FA1031505}"/>
              </a:ext>
            </a:extLst>
          </p:cNvPr>
          <p:cNvSpPr>
            <a:spLocks noGrp="1"/>
          </p:cNvSpPr>
          <p:nvPr>
            <p:ph type="sldNum" sz="quarter" idx="12"/>
          </p:nvPr>
        </p:nvSpPr>
        <p:spPr/>
        <p:txBody>
          <a:bodyPr/>
          <a:lstStyle/>
          <a:p>
            <a:fld id="{F5866F5F-6946-4566-9C02-695A02E5E47D}" type="slidenum">
              <a:rPr lang="fr-FR" smtClean="0"/>
              <a:t>‹N°›</a:t>
            </a:fld>
            <a:endParaRPr lang="fr-FR"/>
          </a:p>
        </p:txBody>
      </p:sp>
    </p:spTree>
    <p:extLst>
      <p:ext uri="{BB962C8B-B14F-4D97-AF65-F5344CB8AC3E}">
        <p14:creationId xmlns:p14="http://schemas.microsoft.com/office/powerpoint/2010/main" val="240652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85AFA6-DD57-E030-F159-648F632A2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338851-304F-BD70-307B-F87DDA985E8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A5CD07A-732D-02BA-1794-F560B25DDA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BA5F895-A2C4-B4EA-73CA-E8B2A5AFF457}"/>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1983E2F6-F067-CBAE-BE0D-70D033AC32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F446CA-2733-2E46-58F5-6C2A20ECEB44}"/>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291176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42F16-FC50-BB3C-91DE-B49189A85C7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EFED7E9-B085-68BF-6A51-EF8689E22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7AD69BF-C160-6560-912B-8A0ADE7D8D7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236D4EE-BE81-A7A1-BFEF-568220B46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8B9E26-1FE4-7135-DB2C-0F338042E24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D3CBED9-C9C8-718C-BBB0-4DC3576C0074}"/>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8" name="Espace réservé du pied de page 7">
            <a:extLst>
              <a:ext uri="{FF2B5EF4-FFF2-40B4-BE49-F238E27FC236}">
                <a16:creationId xmlns:a16="http://schemas.microsoft.com/office/drawing/2014/main" id="{27B8363F-3B98-F7AB-10F8-5F7D1498277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1A1285E-B00D-F8EF-0426-92BBE0FEC09A}"/>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400419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9F7FC-90B9-22CC-5057-7776D4AB442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232E7B7-2FEF-D1F8-C994-E51DA7C820C6}"/>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4" name="Espace réservé du pied de page 3">
            <a:extLst>
              <a:ext uri="{FF2B5EF4-FFF2-40B4-BE49-F238E27FC236}">
                <a16:creationId xmlns:a16="http://schemas.microsoft.com/office/drawing/2014/main" id="{E9E4A864-16D9-ADE3-77C8-2E17813D15D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4D6487-7C24-20A4-7490-3A3EE8C33533}"/>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49512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Ref idx="1001">
        <a:schemeClr val="bg1"/>
      </p:bgRef>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CD5EF1F-D753-1467-DB26-F2AB4E99D4EC}"/>
              </a:ext>
            </a:extLst>
          </p:cNvPr>
          <p:cNvPicPr>
            <a:picLocks noChangeAspect="1"/>
          </p:cNvPicPr>
          <p:nvPr userDrawn="1"/>
        </p:nvPicPr>
        <p:blipFill>
          <a:blip r:embed="rId2">
            <a:alphaModFix amt="62000"/>
            <a:extLst>
              <a:ext uri="{28A0092B-C50C-407E-A947-70E740481C1C}">
                <a14:useLocalDpi xmlns:a14="http://schemas.microsoft.com/office/drawing/2010/main" val="0"/>
              </a:ext>
            </a:extLst>
          </a:blip>
          <a:stretch>
            <a:fillRect/>
          </a:stretch>
        </p:blipFill>
        <p:spPr>
          <a:xfrm>
            <a:off x="2894798" y="0"/>
            <a:ext cx="9023684" cy="6858000"/>
          </a:xfrm>
          <a:prstGeom prst="rect">
            <a:avLst/>
          </a:prstGeom>
        </p:spPr>
      </p:pic>
      <p:sp>
        <p:nvSpPr>
          <p:cNvPr id="10" name="Rectangle 9">
            <a:extLst>
              <a:ext uri="{FF2B5EF4-FFF2-40B4-BE49-F238E27FC236}">
                <a16:creationId xmlns:a16="http://schemas.microsoft.com/office/drawing/2014/main" id="{E64435BE-DE1A-6BA5-FC17-2A13848110CC}"/>
              </a:ext>
            </a:extLst>
          </p:cNvPr>
          <p:cNvSpPr/>
          <p:nvPr userDrawn="1"/>
        </p:nvSpPr>
        <p:spPr>
          <a:xfrm>
            <a:off x="10728960" y="5852160"/>
            <a:ext cx="1341120"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pied de page 2">
            <a:extLst>
              <a:ext uri="{FF2B5EF4-FFF2-40B4-BE49-F238E27FC236}">
                <a16:creationId xmlns:a16="http://schemas.microsoft.com/office/drawing/2014/main" id="{11B49F16-589F-7C1B-9F41-B37A23E0FA19}"/>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tx1"/>
                </a:solidFill>
              </a:rPr>
              <a:t>Stage de M1 - MEYER François-Xavier</a:t>
            </a:r>
          </a:p>
        </p:txBody>
      </p:sp>
      <p:sp>
        <p:nvSpPr>
          <p:cNvPr id="5" name="Espace réservé du numéro de diapositive 3">
            <a:extLst>
              <a:ext uri="{FF2B5EF4-FFF2-40B4-BE49-F238E27FC236}">
                <a16:creationId xmlns:a16="http://schemas.microsoft.com/office/drawing/2014/main" id="{605C8C04-58CA-91A3-D033-DA3CF25BD026}"/>
              </a:ext>
            </a:extLst>
          </p:cNvPr>
          <p:cNvSpPr txBox="1">
            <a:spLocks/>
          </p:cNvSpPr>
          <p:nvPr userDrawn="1"/>
        </p:nvSpPr>
        <p:spPr>
          <a:xfrm>
            <a:off x="8656320" y="6356348"/>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710FE-1841-49FB-AA85-D7E13455151D}" type="slidenum">
              <a:rPr lang="fr-FR" b="1" smtClean="0">
                <a:solidFill>
                  <a:schemeClr val="tx1"/>
                </a:solidFill>
              </a:rPr>
              <a:pPr/>
              <a:t>‹N°›</a:t>
            </a:fld>
            <a:endParaRPr lang="fr-FR" b="1" dirty="0">
              <a:solidFill>
                <a:schemeClr val="tx1"/>
              </a:solidFill>
            </a:endParaRPr>
          </a:p>
        </p:txBody>
      </p:sp>
    </p:spTree>
    <p:extLst>
      <p:ext uri="{BB962C8B-B14F-4D97-AF65-F5344CB8AC3E}">
        <p14:creationId xmlns:p14="http://schemas.microsoft.com/office/powerpoint/2010/main" val="39476712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F8A49-AE9E-2695-D5B2-D5C514A3140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958B2F-A749-2E39-9590-0B0356146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E1D5E21-73EB-B063-4ABA-1FDDFDE03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3335F3D-9EA2-9E3C-E641-59F7FF3417C3}"/>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54070A99-CAB5-5FA2-7EE0-56F44C372C2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E0A611-1051-EBB0-F80E-D7A3CAC3B1A3}"/>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314914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E3E03-4D68-160B-F70A-A488437E9B2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8405516-89C0-F007-B0C4-B68D5DEFA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271FA25-1A7F-E6FD-4C1F-6088A1BF0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669D91A-0662-2D6D-E5CB-47AB7B0DC628}"/>
              </a:ext>
            </a:extLst>
          </p:cNvPr>
          <p:cNvSpPr>
            <a:spLocks noGrp="1"/>
          </p:cNvSpPr>
          <p:nvPr>
            <p:ph type="dt" sz="half" idx="10"/>
          </p:nvPr>
        </p:nvSpPr>
        <p:spPr/>
        <p:txBody>
          <a:bodyPr/>
          <a:lstStyle/>
          <a:p>
            <a:fld id="{C1553B37-7271-4A9B-AB27-8ADA47889298}" type="datetimeFigureOut">
              <a:rPr lang="fr-FR" smtClean="0"/>
              <a:t>02/07/2025</a:t>
            </a:fld>
            <a:endParaRPr lang="fr-FR"/>
          </a:p>
        </p:txBody>
      </p:sp>
      <p:sp>
        <p:nvSpPr>
          <p:cNvPr id="6" name="Espace réservé du pied de page 5">
            <a:extLst>
              <a:ext uri="{FF2B5EF4-FFF2-40B4-BE49-F238E27FC236}">
                <a16:creationId xmlns:a16="http://schemas.microsoft.com/office/drawing/2014/main" id="{4E2D33B0-FFF5-CEC1-5332-FCDBE194D8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47147D-BFAE-6225-6DBA-DDF41F2D9D75}"/>
              </a:ext>
            </a:extLst>
          </p:cNvPr>
          <p:cNvSpPr>
            <a:spLocks noGrp="1"/>
          </p:cNvSpPr>
          <p:nvPr>
            <p:ph type="sldNum" sz="quarter" idx="12"/>
          </p:nvPr>
        </p:nvSpPr>
        <p:spPr/>
        <p:txBody>
          <a:bodyPr/>
          <a:lstStyle/>
          <a:p>
            <a:fld id="{5FFBCBEA-A18A-4DC2-8869-85B693AD6DDF}" type="slidenum">
              <a:rPr lang="fr-FR" smtClean="0"/>
              <a:t>‹N°›</a:t>
            </a:fld>
            <a:endParaRPr lang="fr-FR"/>
          </a:p>
        </p:txBody>
      </p:sp>
    </p:spTree>
    <p:extLst>
      <p:ext uri="{BB962C8B-B14F-4D97-AF65-F5344CB8AC3E}">
        <p14:creationId xmlns:p14="http://schemas.microsoft.com/office/powerpoint/2010/main" val="239377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C38DBD-E07F-8AFD-26EC-3503FCB9A8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6594EE-2037-9149-17CA-29FF3C3B07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AD4B1B8-2103-5694-4AAE-724907EA9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53B37-7271-4A9B-AB27-8ADA47889298}"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6D2AC307-03E6-F091-CA13-28AA207635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078CA66-786B-50D3-AD33-F8BF274B2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BCBEA-A18A-4DC2-8869-85B693AD6DDF}" type="slidenum">
              <a:rPr lang="fr-FR" smtClean="0"/>
              <a:t>‹N°›</a:t>
            </a:fld>
            <a:endParaRPr lang="fr-FR"/>
          </a:p>
        </p:txBody>
      </p:sp>
    </p:spTree>
    <p:extLst>
      <p:ext uri="{BB962C8B-B14F-4D97-AF65-F5344CB8AC3E}">
        <p14:creationId xmlns:p14="http://schemas.microsoft.com/office/powerpoint/2010/main" val="2516370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22989BC-557A-E6F2-920D-78B28CCF0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81B9973-DA82-6C46-DA94-373336320E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9A64EF-C0FE-B49F-ACE0-074BC8F9A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0D152-1098-4B42-9327-AD38DC7A5D9E}"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7F485061-B5CA-87AF-AAE6-0FC7100FF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F9BC3F5-6988-90C3-217C-E297AD2DF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40D7-528A-4C41-ABF0-279B3561A838}" type="slidenum">
              <a:rPr lang="fr-FR" smtClean="0"/>
              <a:t>‹N°›</a:t>
            </a:fld>
            <a:endParaRPr lang="fr-FR"/>
          </a:p>
        </p:txBody>
      </p:sp>
    </p:spTree>
    <p:extLst>
      <p:ext uri="{BB962C8B-B14F-4D97-AF65-F5344CB8AC3E}">
        <p14:creationId xmlns:p14="http://schemas.microsoft.com/office/powerpoint/2010/main" val="145387489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A3ED92-06A4-362E-37F6-51727C91AE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08C55B7-B0F9-BD1E-8E00-63E528B61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B30D19-F3E5-74DF-8189-1628F77BD2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34DC4-4019-42D3-8F85-714985B50E6F}" type="datetimeFigureOut">
              <a:rPr lang="fr-FR" smtClean="0"/>
              <a:t>02/07/2025</a:t>
            </a:fld>
            <a:endParaRPr lang="fr-FR"/>
          </a:p>
        </p:txBody>
      </p:sp>
      <p:sp>
        <p:nvSpPr>
          <p:cNvPr id="5" name="Espace réservé du pied de page 4">
            <a:extLst>
              <a:ext uri="{FF2B5EF4-FFF2-40B4-BE49-F238E27FC236}">
                <a16:creationId xmlns:a16="http://schemas.microsoft.com/office/drawing/2014/main" id="{7B6D54C8-ECDC-F824-B4EC-DA9EEDA48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F50575C-47BF-2EA5-58C6-1AA8F35BA5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866F5F-6946-4566-9C02-695A02E5E47D}" type="slidenum">
              <a:rPr lang="fr-FR" smtClean="0"/>
              <a:t>‹N°›</a:t>
            </a:fld>
            <a:endParaRPr lang="fr-FR"/>
          </a:p>
        </p:txBody>
      </p:sp>
    </p:spTree>
    <p:extLst>
      <p:ext uri="{BB962C8B-B14F-4D97-AF65-F5344CB8AC3E}">
        <p14:creationId xmlns:p14="http://schemas.microsoft.com/office/powerpoint/2010/main" val="32905903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8"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hyperlink" Target="https://lmdz-forge.lmd.jussieu.fr/mediawiki/Planets/index.php/Overview_of_the_Generic_PCM" TargetMode="Externa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46.xml"/><Relationship Id="rId3" Type="http://schemas.openxmlformats.org/officeDocument/2006/relationships/slide" Target="slide21.xml"/><Relationship Id="rId7" Type="http://schemas.openxmlformats.org/officeDocument/2006/relationships/slide" Target="slide28.xml"/><Relationship Id="rId12" Type="http://schemas.openxmlformats.org/officeDocument/2006/relationships/slide" Target="slide45.xml"/><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slide" Target="slide27.xml"/><Relationship Id="rId11" Type="http://schemas.openxmlformats.org/officeDocument/2006/relationships/slide" Target="slide35.xml"/><Relationship Id="rId5" Type="http://schemas.openxmlformats.org/officeDocument/2006/relationships/slide" Target="slide23.xml"/><Relationship Id="rId15" Type="http://schemas.openxmlformats.org/officeDocument/2006/relationships/slide" Target="slide50.xml"/><Relationship Id="rId10" Type="http://schemas.openxmlformats.org/officeDocument/2006/relationships/slide" Target="slide33.xml"/><Relationship Id="rId4" Type="http://schemas.openxmlformats.org/officeDocument/2006/relationships/slide" Target="slide22.xml"/><Relationship Id="rId9" Type="http://schemas.openxmlformats.org/officeDocument/2006/relationships/slide" Target="slide31.xml"/><Relationship Id="rId14" Type="http://schemas.openxmlformats.org/officeDocument/2006/relationships/slide" Target="slide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png"/><Relationship Id="rId7"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VirtualPlanetaryLaboratory/atmos" TargetMode="External"/><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image" Target="../media/image37.png"/><Relationship Id="rId4" Type="http://schemas.openxmlformats.org/officeDocument/2006/relationships/hyperlink" Target="https://github.com/VirtualPlanetaryLaboratory/atmo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3.xml"/><Relationship Id="rId6" Type="http://schemas.openxmlformats.org/officeDocument/2006/relationships/image" Target="../media/image48.png"/><Relationship Id="rId5" Type="http://schemas.microsoft.com/office/2007/relationships/hdphoto" Target="../media/hdphoto7.wdp"/><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51.png"/><Relationship Id="rId5" Type="http://schemas.microsoft.com/office/2007/relationships/hdphoto" Target="../media/hdphoto8.wdp"/><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3.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7.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8.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33.xml"/><Relationship Id="rId6" Type="http://schemas.microsoft.com/office/2007/relationships/hdphoto" Target="../media/hdphoto9.wdp"/><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37E25E8B-ACB0-B2D5-5F85-66993CB2B6D9}"/>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AC7512AF-FBBC-FABA-5DAC-09FDAFB47BCE}"/>
              </a:ext>
            </a:extLst>
          </p:cNvPr>
          <p:cNvSpPr>
            <a:spLocks noGrp="1"/>
          </p:cNvSpPr>
          <p:nvPr>
            <p:ph type="subTitle" idx="4294967295"/>
          </p:nvPr>
        </p:nvSpPr>
        <p:spPr>
          <a:xfrm>
            <a:off x="2324211" y="3657599"/>
            <a:ext cx="7543575" cy="2613025"/>
          </a:xfrm>
        </p:spPr>
        <p:txBody>
          <a:bodyPr>
            <a:normAutofit fontScale="77500" lnSpcReduction="20000"/>
          </a:bodyPr>
          <a:lstStyle/>
          <a:p>
            <a:pPr marL="0" indent="0" algn="ctr">
              <a:buNone/>
            </a:pPr>
            <a:r>
              <a:rPr lang="fr-FR" noProof="0" dirty="0"/>
              <a:t>Stage de M1 </a:t>
            </a:r>
          </a:p>
          <a:p>
            <a:pPr marL="0" indent="0" algn="ctr">
              <a:buNone/>
            </a:pPr>
            <a:r>
              <a:rPr lang="fr-FR" noProof="0" dirty="0"/>
              <a:t>31/03/25 – 11/07/25</a:t>
            </a:r>
          </a:p>
          <a:p>
            <a:pPr marL="0" indent="0" algn="ctr">
              <a:buNone/>
            </a:pPr>
            <a:r>
              <a:rPr lang="fr-FR" noProof="0" dirty="0"/>
              <a:t>MEYER François-Xavier</a:t>
            </a:r>
          </a:p>
          <a:p>
            <a:pPr marL="0" indent="0" algn="ctr">
              <a:buNone/>
            </a:pPr>
            <a:endParaRPr lang="fr-FR" noProof="0" dirty="0"/>
          </a:p>
          <a:p>
            <a:pPr marL="0" indent="0" algn="ctr">
              <a:buNone/>
            </a:pPr>
            <a:r>
              <a:rPr lang="fr-FR" noProof="0" dirty="0"/>
              <a:t>Encadrante : BOLMONT Émeline</a:t>
            </a:r>
          </a:p>
          <a:p>
            <a:pPr marL="0" indent="0" algn="ctr">
              <a:buNone/>
            </a:pPr>
            <a:r>
              <a:rPr lang="fr-FR" dirty="0"/>
              <a:t>En collaboration avec : KUZUCAN </a:t>
            </a:r>
            <a:r>
              <a:rPr lang="fr-FR" dirty="0" err="1"/>
              <a:t>Asena</a:t>
            </a:r>
            <a:r>
              <a:rPr lang="fr-FR" dirty="0"/>
              <a:t> et SAUTEREY Boris</a:t>
            </a:r>
          </a:p>
          <a:p>
            <a:pPr marL="0" indent="0" algn="ctr">
              <a:buNone/>
            </a:pPr>
            <a:r>
              <a:rPr lang="fr-FR" i="1" noProof="0" dirty="0"/>
              <a:t>Observatoire de Genève</a:t>
            </a:r>
          </a:p>
        </p:txBody>
      </p:sp>
      <p:sp>
        <p:nvSpPr>
          <p:cNvPr id="2" name="Titre 1">
            <a:extLst>
              <a:ext uri="{FF2B5EF4-FFF2-40B4-BE49-F238E27FC236}">
                <a16:creationId xmlns:a16="http://schemas.microsoft.com/office/drawing/2014/main" id="{7A310DEB-CB7E-B09E-86CC-11EBE32AD99B}"/>
              </a:ext>
            </a:extLst>
          </p:cNvPr>
          <p:cNvSpPr>
            <a:spLocks noGrp="1"/>
          </p:cNvSpPr>
          <p:nvPr>
            <p:ph type="ctrTitle" idx="4294967295"/>
          </p:nvPr>
        </p:nvSpPr>
        <p:spPr>
          <a:xfrm>
            <a:off x="1085056" y="1387676"/>
            <a:ext cx="10021887" cy="1920875"/>
          </a:xfrm>
          <a:ln>
            <a:solidFill>
              <a:schemeClr val="tx1"/>
            </a:solidFill>
          </a:ln>
        </p:spPr>
        <p:txBody>
          <a:bodyPr>
            <a:normAutofit fontScale="90000"/>
          </a:bodyPr>
          <a:lstStyle/>
          <a:p>
            <a:pPr algn="ctr"/>
            <a:r>
              <a:rPr lang="fr-FR" sz="4800" noProof="0" dirty="0">
                <a:latin typeface="Calibri Light" panose="020F0302020204030204" pitchFamily="34" charset="0"/>
                <a:ea typeface="Calibri Light" panose="020F0302020204030204" pitchFamily="34" charset="0"/>
                <a:cs typeface="Calibri Light" panose="020F0302020204030204" pitchFamily="34" charset="0"/>
              </a:rPr>
              <a:t>Étude de l’impact d’une population de méthanogènes sur le climat primitif de Mars</a:t>
            </a:r>
          </a:p>
        </p:txBody>
      </p:sp>
      <p:pic>
        <p:nvPicPr>
          <p:cNvPr id="13" name="Image 12">
            <a:extLst>
              <a:ext uri="{FF2B5EF4-FFF2-40B4-BE49-F238E27FC236}">
                <a16:creationId xmlns:a16="http://schemas.microsoft.com/office/drawing/2014/main" id="{8BE96472-DF77-2BCD-FBE0-07F6987012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62" b="94190" l="3430" r="94585">
                        <a14:foregroundMark x1="19134" y1="77289" x2="16787" y2="37500"/>
                        <a14:foregroundMark x1="16787" y1="37500" x2="21661" y2="23592"/>
                        <a14:foregroundMark x1="21661" y1="23592" x2="30686" y2="17077"/>
                        <a14:foregroundMark x1="30686" y1="17077" x2="47653" y2="15493"/>
                        <a14:foregroundMark x1="47653" y1="15493" x2="66065" y2="17958"/>
                        <a14:foregroundMark x1="66065" y1="17958" x2="76173" y2="24296"/>
                        <a14:foregroundMark x1="76173" y1="24296" x2="87545" y2="54401"/>
                        <a14:foregroundMark x1="87545" y1="54401" x2="87545" y2="73415"/>
                        <a14:foregroundMark x1="87545" y1="73415" x2="78520" y2="82218"/>
                        <a14:foregroundMark x1="78520" y1="82218" x2="50722" y2="91901"/>
                        <a14:foregroundMark x1="50722" y1="91901" x2="38989" y2="92077"/>
                        <a14:foregroundMark x1="38989" y1="92077" x2="38989" y2="92077"/>
                        <a14:foregroundMark x1="2527" y1="41197" x2="13538" y2="23415"/>
                        <a14:foregroundMark x1="13538" y1="23415" x2="42238" y2="7218"/>
                        <a14:foregroundMark x1="42238" y1="7218" x2="44404" y2="6690"/>
                        <a14:foregroundMark x1="28700" y1="27993" x2="37726" y2="19542"/>
                        <a14:foregroundMark x1="37726" y1="19542" x2="27437" y2="22887"/>
                        <a14:foregroundMark x1="27437" y1="22887" x2="22744" y2="13556"/>
                        <a14:foregroundMark x1="22744" y1="13556" x2="58484" y2="7746"/>
                        <a14:foregroundMark x1="58484" y1="7746" x2="82310" y2="27289"/>
                        <a14:foregroundMark x1="82310" y1="27289" x2="91697" y2="56162"/>
                        <a14:foregroundMark x1="91697" y1="56162" x2="83574" y2="61620"/>
                        <a14:foregroundMark x1="83574" y1="61620" x2="89170" y2="70951"/>
                        <a14:foregroundMark x1="89170" y1="70951" x2="79783" y2="69190"/>
                        <a14:foregroundMark x1="79783" y1="69190" x2="70397" y2="73944"/>
                        <a14:foregroundMark x1="70397" y1="73944" x2="31047" y2="76056"/>
                        <a14:foregroundMark x1="31047" y1="76056" x2="19495" y2="73239"/>
                        <a14:foregroundMark x1="19495" y1="73239" x2="15884" y2="57923"/>
                        <a14:foregroundMark x1="15884" y1="57923" x2="8664" y2="51408"/>
                        <a14:foregroundMark x1="8664" y1="51408" x2="6859" y2="37324"/>
                        <a14:foregroundMark x1="9747" y1="44190" x2="16065" y2="56162"/>
                        <a14:foregroundMark x1="23827" y1="26761" x2="30686" y2="25000"/>
                        <a14:foregroundMark x1="40433" y1="93662" x2="50542" y2="94894"/>
                        <a14:foregroundMark x1="50542" y1="94894" x2="62996" y2="93838"/>
                        <a14:foregroundMark x1="20578" y1="80810" x2="13899" y2="73239"/>
                        <a14:foregroundMark x1="13899" y1="73239" x2="6859" y2="45775"/>
                        <a14:foregroundMark x1="6859" y1="45775" x2="6859" y2="45775"/>
                        <a14:foregroundMark x1="4332" y1="45070" x2="4332" y2="45070"/>
                        <a14:foregroundMark x1="3610" y1="45423" x2="4152" y2="51937"/>
                        <a14:foregroundMark x1="4332" y1="56338" x2="7220" y2="65845"/>
                        <a14:foregroundMark x1="7220" y1="65845" x2="7220" y2="65845"/>
                        <a14:foregroundMark x1="6859" y1="51232" x2="9025" y2="59155"/>
                        <a14:foregroundMark x1="67509" y1="10915" x2="78520" y2="16549"/>
                        <a14:foregroundMark x1="78520" y1="16549" x2="92058" y2="44366"/>
                        <a14:foregroundMark x1="92058" y1="44366" x2="93502" y2="55810"/>
                        <a14:foregroundMark x1="93502" y1="55810" x2="87004" y2="75880"/>
                        <a14:foregroundMark x1="87004" y1="75880" x2="84116" y2="80106"/>
                        <a14:foregroundMark x1="94585" y1="60739" x2="91336" y2="34155"/>
                        <a14:foregroundMark x1="91336" y1="34155" x2="88267" y2="28169"/>
                      </a14:backgroundRemoval>
                    </a14:imgEffect>
                  </a14:imgLayer>
                </a14:imgProps>
              </a:ext>
              <a:ext uri="{28A0092B-C50C-407E-A947-70E740481C1C}">
                <a14:useLocalDpi xmlns:a14="http://schemas.microsoft.com/office/drawing/2010/main" val="0"/>
              </a:ext>
            </a:extLst>
          </a:blip>
          <a:stretch>
            <a:fillRect/>
          </a:stretch>
        </p:blipFill>
        <p:spPr>
          <a:xfrm>
            <a:off x="10678885" y="83954"/>
            <a:ext cx="1238122" cy="1269410"/>
          </a:xfrm>
          <a:prstGeom prst="rect">
            <a:avLst/>
          </a:prstGeom>
        </p:spPr>
      </p:pic>
      <p:pic>
        <p:nvPicPr>
          <p:cNvPr id="7" name="Image 6">
            <a:extLst>
              <a:ext uri="{FF2B5EF4-FFF2-40B4-BE49-F238E27FC236}">
                <a16:creationId xmlns:a16="http://schemas.microsoft.com/office/drawing/2014/main" id="{79A05B33-0E4C-E4A8-96EB-42CAB7384D35}"/>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9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2591" y="237932"/>
            <a:ext cx="2667997" cy="961454"/>
          </a:xfrm>
          <a:prstGeom prst="rect">
            <a:avLst/>
          </a:prstGeom>
        </p:spPr>
      </p:pic>
    </p:spTree>
    <p:extLst>
      <p:ext uri="{BB962C8B-B14F-4D97-AF65-F5344CB8AC3E}">
        <p14:creationId xmlns:p14="http://schemas.microsoft.com/office/powerpoint/2010/main" val="168166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16EC-B990-8FC7-85EC-E61144D8AA3A}"/>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3623B865-8DB6-8B32-2EF0-0507D57CFA67}"/>
              </a:ext>
            </a:extLst>
          </p:cNvPr>
          <p:cNvSpPr txBox="1"/>
          <p:nvPr/>
        </p:nvSpPr>
        <p:spPr>
          <a:xfrm>
            <a:off x="393047" y="1565486"/>
            <a:ext cx="2495758" cy="1328023"/>
          </a:xfrm>
          <a:prstGeom prst="roundRect">
            <a:avLst/>
          </a:prstGeom>
          <a:solidFill>
            <a:srgbClr val="C00000"/>
          </a:solidFill>
          <a:ln>
            <a:noFill/>
          </a:ln>
        </p:spPr>
        <p:txBody>
          <a:bodyPr wrap="square" rtlCol="0">
            <a:spAutoFit/>
          </a:bodyPr>
          <a:lstStyle/>
          <a:p>
            <a:r>
              <a:rPr lang="fr-FR" b="1" noProof="0" dirty="0"/>
              <a:t>Paramètres initiaux :</a:t>
            </a:r>
          </a:p>
          <a:p>
            <a:r>
              <a:rPr lang="fr-FR" i="1" noProof="0" dirty="0"/>
              <a:t>P = 2bars </a:t>
            </a:r>
            <a:r>
              <a:rPr lang="fr-FR" noProof="0" dirty="0"/>
              <a:t>|</a:t>
            </a:r>
            <a:r>
              <a:rPr lang="fr-FR" i="1" noProof="0" dirty="0"/>
              <a:t> f(CO2)=0,81</a:t>
            </a:r>
          </a:p>
          <a:p>
            <a:r>
              <a:rPr lang="fr-FR" i="1" noProof="0" dirty="0"/>
              <a:t>f(H2)=0,15 </a:t>
            </a:r>
            <a:r>
              <a:rPr lang="fr-FR" noProof="0" dirty="0"/>
              <a:t>|</a:t>
            </a:r>
            <a:r>
              <a:rPr lang="fr-FR" i="1" noProof="0" dirty="0"/>
              <a:t> f(CH4)=0</a:t>
            </a:r>
          </a:p>
          <a:p>
            <a:r>
              <a:rPr lang="fr-FR" i="1" noProof="0" dirty="0"/>
              <a:t>f(N2)=0,04</a:t>
            </a:r>
          </a:p>
        </p:txBody>
      </p:sp>
      <p:sp>
        <p:nvSpPr>
          <p:cNvPr id="7" name="ZoneTexte 6">
            <a:extLst>
              <a:ext uri="{FF2B5EF4-FFF2-40B4-BE49-F238E27FC236}">
                <a16:creationId xmlns:a16="http://schemas.microsoft.com/office/drawing/2014/main" id="{362ED845-C20F-597E-3792-DF8044A665AF}"/>
              </a:ext>
            </a:extLst>
          </p:cNvPr>
          <p:cNvSpPr txBox="1"/>
          <p:nvPr/>
        </p:nvSpPr>
        <p:spPr>
          <a:xfrm>
            <a:off x="3324688" y="1874444"/>
            <a:ext cx="2625213" cy="715089"/>
          </a:xfrm>
          <a:prstGeom prst="roundRect">
            <a:avLst/>
          </a:prstGeom>
          <a:solidFill>
            <a:schemeClr val="accent1"/>
          </a:solidFill>
          <a:ln>
            <a:noFill/>
          </a:ln>
        </p:spPr>
        <p:txBody>
          <a:bodyPr wrap="square" rtlCol="0">
            <a:spAutoFit/>
          </a:bodyPr>
          <a:lstStyle/>
          <a:p>
            <a:r>
              <a:rPr lang="fr-FR" b="1" noProof="0" dirty="0"/>
              <a:t>Modèle climatique 1D :</a:t>
            </a:r>
          </a:p>
          <a:p>
            <a:r>
              <a:rPr lang="fr-FR" noProof="0" dirty="0"/>
              <a:t>Exo_k </a:t>
            </a:r>
            <a:r>
              <a:rPr lang="fr-FR" i="1" noProof="0" dirty="0"/>
              <a:t>(premier équilibre)</a:t>
            </a:r>
          </a:p>
        </p:txBody>
      </p:sp>
      <p:sp>
        <p:nvSpPr>
          <p:cNvPr id="8" name="ZoneTexte 7">
            <a:extLst>
              <a:ext uri="{FF2B5EF4-FFF2-40B4-BE49-F238E27FC236}">
                <a16:creationId xmlns:a16="http://schemas.microsoft.com/office/drawing/2014/main" id="{D7E278DB-85DA-1031-7AA2-D0AECC8B6790}"/>
              </a:ext>
            </a:extLst>
          </p:cNvPr>
          <p:cNvSpPr txBox="1"/>
          <p:nvPr/>
        </p:nvSpPr>
        <p:spPr>
          <a:xfrm>
            <a:off x="7511795" y="1572552"/>
            <a:ext cx="3303639" cy="1328023"/>
          </a:xfrm>
          <a:prstGeom prst="roundRect">
            <a:avLst/>
          </a:prstGeom>
          <a:solidFill>
            <a:schemeClr val="accent6"/>
          </a:solidFill>
          <a:ln>
            <a:noFill/>
          </a:ln>
        </p:spPr>
        <p:txBody>
          <a:bodyPr wrap="square" rtlCol="0">
            <a:spAutoFit/>
          </a:bodyPr>
          <a:lstStyle/>
          <a:p>
            <a:r>
              <a:rPr lang="fr-FR" b="1" noProof="0" dirty="0"/>
              <a:t>Modèle biologique</a:t>
            </a:r>
            <a:br>
              <a:rPr lang="fr-FR" noProof="0" dirty="0"/>
            </a:br>
            <a:r>
              <a:rPr lang="fr-FR" noProof="0" dirty="0"/>
              <a:t>Évolution de la composition de l’atmosphère et de l’océan simultanément</a:t>
            </a:r>
          </a:p>
        </p:txBody>
      </p:sp>
      <p:sp>
        <p:nvSpPr>
          <p:cNvPr id="10" name="ZoneTexte 9">
            <a:extLst>
              <a:ext uri="{FF2B5EF4-FFF2-40B4-BE49-F238E27FC236}">
                <a16:creationId xmlns:a16="http://schemas.microsoft.com/office/drawing/2014/main" id="{FAD91165-A27E-7986-CE78-080791E9C211}"/>
              </a:ext>
            </a:extLst>
          </p:cNvPr>
          <p:cNvSpPr txBox="1"/>
          <p:nvPr/>
        </p:nvSpPr>
        <p:spPr>
          <a:xfrm>
            <a:off x="7857846" y="4636146"/>
            <a:ext cx="2625213" cy="1021556"/>
          </a:xfrm>
          <a:prstGeom prst="roundRect">
            <a:avLst/>
          </a:prstGeom>
          <a:solidFill>
            <a:schemeClr val="accent1"/>
          </a:solidFill>
          <a:ln>
            <a:noFill/>
          </a:ln>
        </p:spPr>
        <p:txBody>
          <a:bodyPr wrap="square" rtlCol="0">
            <a:spAutoFit/>
          </a:bodyPr>
          <a:lstStyle/>
          <a:p>
            <a:r>
              <a:rPr lang="fr-FR" b="1" noProof="0" dirty="0"/>
              <a:t>Modèle climatique 1D :</a:t>
            </a:r>
          </a:p>
          <a:p>
            <a:r>
              <a:rPr lang="fr-FR" noProof="0" dirty="0"/>
              <a:t>Exo_k </a:t>
            </a:r>
            <a:r>
              <a:rPr lang="fr-FR" i="1" noProof="0" dirty="0"/>
              <a:t>(nouvel équilibre atmosphérique)</a:t>
            </a:r>
          </a:p>
        </p:txBody>
      </p:sp>
      <p:cxnSp>
        <p:nvCxnSpPr>
          <p:cNvPr id="17" name="Connecteur droit avec flèche 16">
            <a:extLst>
              <a:ext uri="{FF2B5EF4-FFF2-40B4-BE49-F238E27FC236}">
                <a16:creationId xmlns:a16="http://schemas.microsoft.com/office/drawing/2014/main" id="{5D511491-CCF2-E9BD-CF64-B5646B2247DA}"/>
              </a:ext>
            </a:extLst>
          </p:cNvPr>
          <p:cNvCxnSpPr>
            <a:cxnSpLocks/>
          </p:cNvCxnSpPr>
          <p:nvPr/>
        </p:nvCxnSpPr>
        <p:spPr>
          <a:xfrm>
            <a:off x="5949901" y="2229497"/>
            <a:ext cx="1568155" cy="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DFFB5088-5016-D946-D149-3F8A1CF9785F}"/>
              </a:ext>
            </a:extLst>
          </p:cNvPr>
          <p:cNvCxnSpPr>
            <a:cxnSpLocks/>
            <a:endCxn id="7" idx="1"/>
          </p:cNvCxnSpPr>
          <p:nvPr/>
        </p:nvCxnSpPr>
        <p:spPr>
          <a:xfrm>
            <a:off x="2888805" y="2229497"/>
            <a:ext cx="435883" cy="2492"/>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D35F4F2D-F6B7-90FC-DE47-43102BA00955}"/>
                  </a:ext>
                </a:extLst>
              </p:cNvPr>
              <p:cNvSpPr txBox="1"/>
              <p:nvPr/>
            </p:nvSpPr>
            <p:spPr>
              <a:xfrm>
                <a:off x="3343397" y="4930304"/>
                <a:ext cx="2775158" cy="433240"/>
              </a:xfrm>
              <a:prstGeom prst="roundRect">
                <a:avLst/>
              </a:prstGeom>
              <a:solidFill>
                <a:schemeClr val="accent2"/>
              </a:solidFill>
              <a:ln>
                <a:noFill/>
              </a:ln>
            </p:spPr>
            <p:txBody>
              <a:bodyPr wrap="square" rtlCol="0">
                <a:spAutoFit/>
              </a:bodyPr>
              <a:lstStyle/>
              <a:p>
                <a:r>
                  <a:rPr lang="fr-FR" noProof="0" dirty="0">
                    <a:solidFill>
                      <a:schemeClr val="tx1"/>
                    </a:solidFill>
                  </a:rPr>
                  <a:t>Sortie quand </a:t>
                </a:r>
                <a14:m>
                  <m:oMath xmlns:m="http://schemas.openxmlformats.org/officeDocument/2006/math">
                    <m:sSub>
                      <m:sSubPr>
                        <m:ctrlPr>
                          <a:rPr lang="fr-FR" i="1" noProof="0">
                            <a:solidFill>
                              <a:schemeClr val="tx1"/>
                            </a:solidFill>
                            <a:latin typeface="Cambria Math" panose="02040503050406030204" pitchFamily="18" charset="0"/>
                          </a:rPr>
                        </m:ctrlPr>
                      </m:sSubPr>
                      <m:e>
                        <m:r>
                          <a:rPr lang="fr-FR" i="1" noProof="0">
                            <a:solidFill>
                              <a:schemeClr val="tx1"/>
                            </a:solidFill>
                            <a:latin typeface="Cambria Math" panose="02040503050406030204" pitchFamily="18" charset="0"/>
                          </a:rPr>
                          <m:t>𝑇</m:t>
                        </m:r>
                      </m:e>
                      <m:sub>
                        <m:r>
                          <a:rPr lang="fr-FR" i="1" noProof="0">
                            <a:solidFill>
                              <a:schemeClr val="tx1"/>
                            </a:solidFill>
                            <a:latin typeface="Cambria Math" panose="02040503050406030204" pitchFamily="18" charset="0"/>
                          </a:rPr>
                          <m:t>𝑠𝑢𝑟𝑓</m:t>
                        </m:r>
                      </m:sub>
                    </m:sSub>
                    <m:r>
                      <a:rPr lang="fr-FR" i="1" noProof="0">
                        <a:solidFill>
                          <a:schemeClr val="tx1"/>
                        </a:solidFill>
                        <a:latin typeface="Cambria Math" panose="02040503050406030204" pitchFamily="18" charset="0"/>
                        <a:ea typeface="Cambria Math" panose="02040503050406030204" pitchFamily="18" charset="0"/>
                      </a:rPr>
                      <m:t>&lt;</m:t>
                    </m:r>
                    <m:sSub>
                      <m:sSubPr>
                        <m:ctrlPr>
                          <a:rPr lang="fr-FR" i="1" noProof="0">
                            <a:solidFill>
                              <a:schemeClr val="tx1"/>
                            </a:solidFill>
                            <a:latin typeface="Cambria Math" panose="02040503050406030204" pitchFamily="18" charset="0"/>
                            <a:ea typeface="Cambria Math" panose="02040503050406030204" pitchFamily="18" charset="0"/>
                          </a:rPr>
                        </m:ctrlPr>
                      </m:sSubPr>
                      <m:e>
                        <m:r>
                          <a:rPr lang="fr-FR" i="1" noProof="0">
                            <a:solidFill>
                              <a:schemeClr val="tx1"/>
                            </a:solidFill>
                            <a:latin typeface="Cambria Math" panose="02040503050406030204" pitchFamily="18" charset="0"/>
                            <a:ea typeface="Cambria Math" panose="02040503050406030204" pitchFamily="18" charset="0"/>
                          </a:rPr>
                          <m:t>𝑇</m:t>
                        </m:r>
                      </m:e>
                      <m:sub>
                        <m:r>
                          <a:rPr lang="fr-FR" i="1" noProof="0">
                            <a:solidFill>
                              <a:schemeClr val="tx1"/>
                            </a:solidFill>
                            <a:latin typeface="Cambria Math" panose="02040503050406030204" pitchFamily="18" charset="0"/>
                            <a:ea typeface="Cambria Math" panose="02040503050406030204" pitchFamily="18" charset="0"/>
                          </a:rPr>
                          <m:t>𝑓𝑢𝑠</m:t>
                        </m:r>
                      </m:sub>
                    </m:sSub>
                  </m:oMath>
                </a14:m>
                <a:endParaRPr lang="fr-FR" noProof="0" dirty="0">
                  <a:solidFill>
                    <a:schemeClr val="bg1"/>
                  </a:solidFill>
                </a:endParaRPr>
              </a:p>
            </p:txBody>
          </p:sp>
        </mc:Choice>
        <mc:Fallback xmlns="">
          <p:sp>
            <p:nvSpPr>
              <p:cNvPr id="22" name="ZoneTexte 21">
                <a:extLst>
                  <a:ext uri="{FF2B5EF4-FFF2-40B4-BE49-F238E27FC236}">
                    <a16:creationId xmlns:a16="http://schemas.microsoft.com/office/drawing/2014/main" id="{D35F4F2D-F6B7-90FC-DE47-43102BA00955}"/>
                  </a:ext>
                </a:extLst>
              </p:cNvPr>
              <p:cNvSpPr txBox="1">
                <a:spLocks noRot="1" noChangeAspect="1" noMove="1" noResize="1" noEditPoints="1" noAdjustHandles="1" noChangeArrowheads="1" noChangeShapeType="1" noTextEdit="1"/>
              </p:cNvSpPr>
              <p:nvPr/>
            </p:nvSpPr>
            <p:spPr>
              <a:xfrm>
                <a:off x="3343397" y="4930304"/>
                <a:ext cx="2775158" cy="433240"/>
              </a:xfrm>
              <a:prstGeom prst="roundRect">
                <a:avLst/>
              </a:prstGeom>
              <a:blipFill>
                <a:blip r:embed="rId3"/>
                <a:stretch>
                  <a:fillRect l="-1096" t="-1408" b="-12676"/>
                </a:stretch>
              </a:blipFill>
              <a:ln>
                <a:noFill/>
              </a:ln>
            </p:spPr>
            <p:txBody>
              <a:bodyPr/>
              <a:lstStyle/>
              <a:p>
                <a:r>
                  <a:rPr lang="fr-FR">
                    <a:noFill/>
                  </a:rPr>
                  <a:t> </a:t>
                </a:r>
              </a:p>
            </p:txBody>
          </p:sp>
        </mc:Fallback>
      </mc:AlternateContent>
      <p:sp>
        <p:nvSpPr>
          <p:cNvPr id="23" name="ZoneTexte 22">
            <a:extLst>
              <a:ext uri="{FF2B5EF4-FFF2-40B4-BE49-F238E27FC236}">
                <a16:creationId xmlns:a16="http://schemas.microsoft.com/office/drawing/2014/main" id="{B1F1F6EE-18F0-7DB5-F2DF-57E6A1823B1B}"/>
              </a:ext>
            </a:extLst>
          </p:cNvPr>
          <p:cNvSpPr txBox="1"/>
          <p:nvPr/>
        </p:nvSpPr>
        <p:spPr>
          <a:xfrm>
            <a:off x="6891838" y="1823818"/>
            <a:ext cx="604057" cy="338554"/>
          </a:xfrm>
          <a:prstGeom prst="rect">
            <a:avLst/>
          </a:prstGeom>
          <a:noFill/>
        </p:spPr>
        <p:txBody>
          <a:bodyPr wrap="square" rtlCol="0">
            <a:spAutoFit/>
          </a:bodyPr>
          <a:lstStyle/>
          <a:p>
            <a:r>
              <a:rPr lang="fr-FR" sz="1600" i="1" noProof="0" dirty="0">
                <a:solidFill>
                  <a:srgbClr val="AFABAB"/>
                </a:solidFill>
              </a:rPr>
              <a:t>P, T</a:t>
            </a:r>
          </a:p>
        </p:txBody>
      </p:sp>
      <p:sp>
        <p:nvSpPr>
          <p:cNvPr id="25" name="ZoneTexte 24">
            <a:extLst>
              <a:ext uri="{FF2B5EF4-FFF2-40B4-BE49-F238E27FC236}">
                <a16:creationId xmlns:a16="http://schemas.microsoft.com/office/drawing/2014/main" id="{5AC7F848-6B04-5DDB-A92A-5BAA61D918E3}"/>
              </a:ext>
            </a:extLst>
          </p:cNvPr>
          <p:cNvSpPr txBox="1"/>
          <p:nvPr/>
        </p:nvSpPr>
        <p:spPr>
          <a:xfrm>
            <a:off x="8984833" y="2927293"/>
            <a:ext cx="2193994" cy="584775"/>
          </a:xfrm>
          <a:prstGeom prst="rect">
            <a:avLst/>
          </a:prstGeom>
          <a:noFill/>
        </p:spPr>
        <p:txBody>
          <a:bodyPr wrap="square" rtlCol="0">
            <a:spAutoFit/>
          </a:bodyPr>
          <a:lstStyle/>
          <a:p>
            <a:pPr algn="r"/>
            <a:r>
              <a:rPr lang="fr-FR" sz="1600" i="1" noProof="0" dirty="0">
                <a:solidFill>
                  <a:srgbClr val="AFABAB"/>
                </a:solidFill>
              </a:rPr>
              <a:t> f(CO2), f(H2), f(CH4), f(N2)</a:t>
            </a:r>
          </a:p>
        </p:txBody>
      </p:sp>
      <p:grpSp>
        <p:nvGrpSpPr>
          <p:cNvPr id="26" name="Groupe 25">
            <a:extLst>
              <a:ext uri="{FF2B5EF4-FFF2-40B4-BE49-F238E27FC236}">
                <a16:creationId xmlns:a16="http://schemas.microsoft.com/office/drawing/2014/main" id="{3B7C15E1-93EF-0037-0568-E1D6FDF5D2CC}"/>
              </a:ext>
            </a:extLst>
          </p:cNvPr>
          <p:cNvGrpSpPr/>
          <p:nvPr/>
        </p:nvGrpSpPr>
        <p:grpSpPr>
          <a:xfrm>
            <a:off x="8195466" y="3281839"/>
            <a:ext cx="1918169" cy="1044891"/>
            <a:chOff x="3345594" y="6050943"/>
            <a:chExt cx="1918169" cy="1044891"/>
          </a:xfrm>
        </p:grpSpPr>
        <p:sp>
          <p:nvSpPr>
            <p:cNvPr id="27" name="Rectangle 26">
              <a:extLst>
                <a:ext uri="{FF2B5EF4-FFF2-40B4-BE49-F238E27FC236}">
                  <a16:creationId xmlns:a16="http://schemas.microsoft.com/office/drawing/2014/main" id="{452D817B-7ADE-3087-F69B-BE49AC8611C3}"/>
                </a:ext>
              </a:extLst>
            </p:cNvPr>
            <p:cNvSpPr/>
            <p:nvPr/>
          </p:nvSpPr>
          <p:spPr>
            <a:xfrm>
              <a:off x="3388141" y="6057580"/>
              <a:ext cx="1843817" cy="1038254"/>
            </a:xfrm>
            <a:prstGeom prst="rect">
              <a:avLst/>
            </a:prstGeom>
            <a:solidFill>
              <a:srgbClr val="AFAB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8" name="ZoneTexte 27">
              <a:extLst>
                <a:ext uri="{FF2B5EF4-FFF2-40B4-BE49-F238E27FC236}">
                  <a16:creationId xmlns:a16="http://schemas.microsoft.com/office/drawing/2014/main" id="{5FE38E31-FC8C-71AA-511C-E70627C57EEC}"/>
                </a:ext>
              </a:extLst>
            </p:cNvPr>
            <p:cNvSpPr txBox="1"/>
            <p:nvPr/>
          </p:nvSpPr>
          <p:spPr>
            <a:xfrm>
              <a:off x="3345594" y="6435941"/>
              <a:ext cx="1092828" cy="646331"/>
            </a:xfrm>
            <a:prstGeom prst="rect">
              <a:avLst/>
            </a:prstGeom>
            <a:noFill/>
          </p:spPr>
          <p:txBody>
            <a:bodyPr wrap="square" rtlCol="0">
              <a:spAutoFit/>
            </a:bodyPr>
            <a:lstStyle/>
            <a:p>
              <a:r>
                <a:rPr lang="fr-FR" noProof="0" dirty="0"/>
                <a:t>Si f(CH4) &gt; seuil</a:t>
              </a:r>
            </a:p>
          </p:txBody>
        </p:sp>
        <p:cxnSp>
          <p:nvCxnSpPr>
            <p:cNvPr id="29" name="Connecteur droit 28">
              <a:extLst>
                <a:ext uri="{FF2B5EF4-FFF2-40B4-BE49-F238E27FC236}">
                  <a16:creationId xmlns:a16="http://schemas.microsoft.com/office/drawing/2014/main" id="{5111AA2E-688C-A02C-B6FA-E42F9FEFE076}"/>
                </a:ext>
              </a:extLst>
            </p:cNvPr>
            <p:cNvCxnSpPr/>
            <p:nvPr/>
          </p:nvCxnSpPr>
          <p:spPr>
            <a:xfrm>
              <a:off x="3377399" y="6050943"/>
              <a:ext cx="1886364" cy="101776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990C9F56-FAC1-D030-660E-3757B71276A6}"/>
                </a:ext>
              </a:extLst>
            </p:cNvPr>
            <p:cNvSpPr txBox="1"/>
            <p:nvPr/>
          </p:nvSpPr>
          <p:spPr>
            <a:xfrm>
              <a:off x="4313742" y="6166216"/>
              <a:ext cx="793536" cy="369332"/>
            </a:xfrm>
            <a:prstGeom prst="rect">
              <a:avLst/>
            </a:prstGeom>
            <a:noFill/>
          </p:spPr>
          <p:txBody>
            <a:bodyPr wrap="square" rtlCol="0">
              <a:spAutoFit/>
            </a:bodyPr>
            <a:lstStyle/>
            <a:p>
              <a:r>
                <a:rPr lang="fr-FR" noProof="0" dirty="0"/>
                <a:t>Sinon</a:t>
              </a:r>
            </a:p>
          </p:txBody>
        </p:sp>
      </p:grpSp>
      <p:cxnSp>
        <p:nvCxnSpPr>
          <p:cNvPr id="32" name="Connecteur droit 31">
            <a:extLst>
              <a:ext uri="{FF2B5EF4-FFF2-40B4-BE49-F238E27FC236}">
                <a16:creationId xmlns:a16="http://schemas.microsoft.com/office/drawing/2014/main" id="{EC0B4773-A2FD-086D-0C39-32700B71D4AE}"/>
              </a:ext>
            </a:extLst>
          </p:cNvPr>
          <p:cNvCxnSpPr>
            <a:cxnSpLocks/>
          </p:cNvCxnSpPr>
          <p:nvPr/>
        </p:nvCxnSpPr>
        <p:spPr>
          <a:xfrm>
            <a:off x="11228219" y="2211635"/>
            <a:ext cx="0" cy="1634490"/>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B997170F-D4B5-605D-D871-EAFCFB978471}"/>
              </a:ext>
            </a:extLst>
          </p:cNvPr>
          <p:cNvCxnSpPr>
            <a:cxnSpLocks/>
          </p:cNvCxnSpPr>
          <p:nvPr/>
        </p:nvCxnSpPr>
        <p:spPr>
          <a:xfrm>
            <a:off x="9154551" y="2901470"/>
            <a:ext cx="0" cy="379122"/>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0F39127-BFE0-A295-AF06-13E94466F59B}"/>
              </a:ext>
            </a:extLst>
          </p:cNvPr>
          <p:cNvCxnSpPr>
            <a:cxnSpLocks/>
          </p:cNvCxnSpPr>
          <p:nvPr/>
        </p:nvCxnSpPr>
        <p:spPr>
          <a:xfrm flipH="1">
            <a:off x="9988010" y="3817099"/>
            <a:ext cx="1240209" cy="8590"/>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5EE0FDEA-21D9-6ACC-5AAC-2B2FD21AAB2B}"/>
              </a:ext>
            </a:extLst>
          </p:cNvPr>
          <p:cNvCxnSpPr>
            <a:cxnSpLocks/>
          </p:cNvCxnSpPr>
          <p:nvPr/>
        </p:nvCxnSpPr>
        <p:spPr>
          <a:xfrm>
            <a:off x="9154551" y="4280822"/>
            <a:ext cx="0" cy="379122"/>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2406BF44-70D3-4509-C876-5DE6E8E6968D}"/>
              </a:ext>
            </a:extLst>
          </p:cNvPr>
          <p:cNvCxnSpPr>
            <a:cxnSpLocks/>
          </p:cNvCxnSpPr>
          <p:nvPr/>
        </p:nvCxnSpPr>
        <p:spPr>
          <a:xfrm flipH="1">
            <a:off x="10806372" y="2237458"/>
            <a:ext cx="450310" cy="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2ADD647E-8900-AA49-ACB7-A8FA87A2D0AC}"/>
              </a:ext>
            </a:extLst>
          </p:cNvPr>
          <p:cNvCxnSpPr>
            <a:cxnSpLocks/>
          </p:cNvCxnSpPr>
          <p:nvPr/>
        </p:nvCxnSpPr>
        <p:spPr>
          <a:xfrm>
            <a:off x="6698318" y="2229497"/>
            <a:ext cx="0" cy="2917427"/>
          </a:xfrm>
          <a:prstGeom prst="line">
            <a:avLst/>
          </a:prstGeom>
          <a:ln w="57150">
            <a:solidFill>
              <a:srgbClr val="AFABAB"/>
            </a:solidFill>
            <a:head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a:extLst>
              <a:ext uri="{FF2B5EF4-FFF2-40B4-BE49-F238E27FC236}">
                <a16:creationId xmlns:a16="http://schemas.microsoft.com/office/drawing/2014/main" id="{CB9D9405-A396-D060-BEA4-4996E8AA9358}"/>
              </a:ext>
            </a:extLst>
          </p:cNvPr>
          <p:cNvCxnSpPr>
            <a:cxnSpLocks/>
            <a:stCxn id="10" idx="1"/>
          </p:cNvCxnSpPr>
          <p:nvPr/>
        </p:nvCxnSpPr>
        <p:spPr>
          <a:xfrm flipH="1">
            <a:off x="6129924" y="5146924"/>
            <a:ext cx="1727922" cy="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B10A661-9C5E-6797-2F1F-F20F0FFB6B24}"/>
              </a:ext>
            </a:extLst>
          </p:cNvPr>
          <p:cNvSpPr txBox="1"/>
          <p:nvPr/>
        </p:nvSpPr>
        <p:spPr>
          <a:xfrm>
            <a:off x="298887" y="444369"/>
            <a:ext cx="8039783" cy="461665"/>
          </a:xfrm>
          <a:prstGeom prst="rect">
            <a:avLst/>
          </a:prstGeom>
          <a:noFill/>
        </p:spPr>
        <p:txBody>
          <a:bodyPr wrap="square" rtlCol="0">
            <a:spAutoFit/>
          </a:bodyPr>
          <a:lstStyle/>
          <a:p>
            <a:r>
              <a:rPr lang="fr-FR" sz="2400" noProof="0" dirty="0"/>
              <a:t>Couplage avec le modèle biologique</a:t>
            </a:r>
          </a:p>
        </p:txBody>
      </p:sp>
      <p:grpSp>
        <p:nvGrpSpPr>
          <p:cNvPr id="2" name="Groupe 1">
            <a:extLst>
              <a:ext uri="{FF2B5EF4-FFF2-40B4-BE49-F238E27FC236}">
                <a16:creationId xmlns:a16="http://schemas.microsoft.com/office/drawing/2014/main" id="{00BA3981-DBCF-A86C-505F-4D3BACFF009B}"/>
              </a:ext>
            </a:extLst>
          </p:cNvPr>
          <p:cNvGrpSpPr/>
          <p:nvPr/>
        </p:nvGrpSpPr>
        <p:grpSpPr>
          <a:xfrm>
            <a:off x="389165" y="24618"/>
            <a:ext cx="11413670" cy="317166"/>
            <a:chOff x="424544" y="144499"/>
            <a:chExt cx="11413670" cy="317166"/>
          </a:xfrm>
        </p:grpSpPr>
        <p:sp>
          <p:nvSpPr>
            <p:cNvPr id="5" name="ZoneTexte 4">
              <a:extLst>
                <a:ext uri="{FF2B5EF4-FFF2-40B4-BE49-F238E27FC236}">
                  <a16:creationId xmlns:a16="http://schemas.microsoft.com/office/drawing/2014/main" id="{4BF38897-AF94-6706-9274-9F6EF2ABE033}"/>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9" name="ZoneTexte 8">
              <a:extLst>
                <a:ext uri="{FF2B5EF4-FFF2-40B4-BE49-F238E27FC236}">
                  <a16:creationId xmlns:a16="http://schemas.microsoft.com/office/drawing/2014/main" id="{239E6A36-06B1-7019-DFF8-ACF52D4F9DA2}"/>
                </a:ext>
              </a:extLst>
            </p:cNvPr>
            <p:cNvSpPr txBox="1"/>
            <p:nvPr/>
          </p:nvSpPr>
          <p:spPr>
            <a:xfrm>
              <a:off x="2767693" y="144499"/>
              <a:ext cx="2013858" cy="307777"/>
            </a:xfrm>
            <a:prstGeom prst="rect">
              <a:avLst/>
            </a:prstGeom>
            <a:noFill/>
          </p:spPr>
          <p:txBody>
            <a:bodyPr wrap="square" rtlCol="0">
              <a:spAutoFit/>
            </a:bodyPr>
            <a:lstStyle/>
            <a:p>
              <a:pPr algn="ctr"/>
              <a:r>
                <a:rPr lang="fr-FR" sz="1400" b="1" dirty="0"/>
                <a:t>Modèle climatique 1D</a:t>
              </a:r>
            </a:p>
          </p:txBody>
        </p:sp>
        <p:sp>
          <p:nvSpPr>
            <p:cNvPr id="11" name="ZoneTexte 10">
              <a:extLst>
                <a:ext uri="{FF2B5EF4-FFF2-40B4-BE49-F238E27FC236}">
                  <a16:creationId xmlns:a16="http://schemas.microsoft.com/office/drawing/2014/main" id="{FDF01ACC-B265-CB6E-9C1E-A00FCD7AE5E5}"/>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2" name="ZoneTexte 11">
              <a:extLst>
                <a:ext uri="{FF2B5EF4-FFF2-40B4-BE49-F238E27FC236}">
                  <a16:creationId xmlns:a16="http://schemas.microsoft.com/office/drawing/2014/main" id="{259FA638-7AE1-50F2-A9B7-E89A0F9CEECB}"/>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3" name="ZoneTexte 12">
              <a:extLst>
                <a:ext uri="{FF2B5EF4-FFF2-40B4-BE49-F238E27FC236}">
                  <a16:creationId xmlns:a16="http://schemas.microsoft.com/office/drawing/2014/main" id="{56767BB5-8640-003A-07F7-06BA3C1F1E64}"/>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281050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22" grpId="0" animBg="1"/>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9E542D52-603F-6D6B-9544-7F1C3E89895E}"/>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B91CDCA9-058B-AF5D-4476-53C62AC108AE}"/>
              </a:ext>
            </a:extLst>
          </p:cNvPr>
          <p:cNvSpPr txBox="1"/>
          <p:nvPr/>
        </p:nvSpPr>
        <p:spPr>
          <a:xfrm>
            <a:off x="1" y="2595418"/>
            <a:ext cx="12191999" cy="830997"/>
          </a:xfrm>
          <a:prstGeom prst="rect">
            <a:avLst/>
          </a:prstGeom>
          <a:noFill/>
        </p:spPr>
        <p:txBody>
          <a:bodyPr wrap="square" rtlCol="0">
            <a:spAutoFit/>
          </a:bodyPr>
          <a:lstStyle/>
          <a:p>
            <a:pPr algn="ctr"/>
            <a:r>
              <a:rPr lang="fr-FR" sz="4800" dirty="0"/>
              <a:t>III. Résultats 1D</a:t>
            </a:r>
          </a:p>
        </p:txBody>
      </p:sp>
      <p:grpSp>
        <p:nvGrpSpPr>
          <p:cNvPr id="2" name="Groupe 1">
            <a:extLst>
              <a:ext uri="{FF2B5EF4-FFF2-40B4-BE49-F238E27FC236}">
                <a16:creationId xmlns:a16="http://schemas.microsoft.com/office/drawing/2014/main" id="{9ACD0CE9-AF90-E751-AD32-16E568EA64D1}"/>
              </a:ext>
            </a:extLst>
          </p:cNvPr>
          <p:cNvGrpSpPr/>
          <p:nvPr/>
        </p:nvGrpSpPr>
        <p:grpSpPr>
          <a:xfrm>
            <a:off x="389165" y="24618"/>
            <a:ext cx="11413670" cy="317166"/>
            <a:chOff x="424544" y="144499"/>
            <a:chExt cx="11413670" cy="317166"/>
          </a:xfrm>
        </p:grpSpPr>
        <p:sp>
          <p:nvSpPr>
            <p:cNvPr id="3" name="ZoneTexte 2">
              <a:extLst>
                <a:ext uri="{FF2B5EF4-FFF2-40B4-BE49-F238E27FC236}">
                  <a16:creationId xmlns:a16="http://schemas.microsoft.com/office/drawing/2014/main" id="{3C3AEF2A-0800-12A8-E035-5A7208FBB49E}"/>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4" name="ZoneTexte 3">
              <a:extLst>
                <a:ext uri="{FF2B5EF4-FFF2-40B4-BE49-F238E27FC236}">
                  <a16:creationId xmlns:a16="http://schemas.microsoft.com/office/drawing/2014/main" id="{593A63A6-93C1-23CA-A040-B66BAF376931}"/>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7" name="ZoneTexte 6">
              <a:extLst>
                <a:ext uri="{FF2B5EF4-FFF2-40B4-BE49-F238E27FC236}">
                  <a16:creationId xmlns:a16="http://schemas.microsoft.com/office/drawing/2014/main" id="{2D4AB22F-800A-8410-5124-F5822502295A}"/>
                </a:ext>
              </a:extLst>
            </p:cNvPr>
            <p:cNvSpPr txBox="1"/>
            <p:nvPr/>
          </p:nvSpPr>
          <p:spPr>
            <a:xfrm>
              <a:off x="5459186" y="152407"/>
              <a:ext cx="1273628" cy="307774"/>
            </a:xfrm>
            <a:prstGeom prst="rect">
              <a:avLst/>
            </a:prstGeom>
            <a:noFill/>
          </p:spPr>
          <p:txBody>
            <a:bodyPr wrap="square" rtlCol="0">
              <a:spAutoFit/>
            </a:bodyPr>
            <a:lstStyle/>
            <a:p>
              <a:pPr algn="ctr"/>
              <a:r>
                <a:rPr lang="fr-FR" sz="1400" b="1" dirty="0"/>
                <a:t>Résultats 1D</a:t>
              </a:r>
            </a:p>
          </p:txBody>
        </p:sp>
        <p:sp>
          <p:nvSpPr>
            <p:cNvPr id="8" name="ZoneTexte 7">
              <a:extLst>
                <a:ext uri="{FF2B5EF4-FFF2-40B4-BE49-F238E27FC236}">
                  <a16:creationId xmlns:a16="http://schemas.microsoft.com/office/drawing/2014/main" id="{34FA4C7C-CAD4-3A9D-F285-9DA2409D08DC}"/>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9" name="ZoneTexte 8">
              <a:extLst>
                <a:ext uri="{FF2B5EF4-FFF2-40B4-BE49-F238E27FC236}">
                  <a16:creationId xmlns:a16="http://schemas.microsoft.com/office/drawing/2014/main" id="{4C01E46C-CC72-2316-2B8E-D427FE68C1C5}"/>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372554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3CEB3-6673-04C6-BEF3-F053F3173872}"/>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420C730-56AF-6B0E-330A-8ED0B3A7B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49" y="1409254"/>
            <a:ext cx="6884703" cy="4807353"/>
          </a:xfrm>
          <a:prstGeom prst="rect">
            <a:avLst/>
          </a:prstGeom>
        </p:spPr>
      </p:pic>
      <p:sp>
        <p:nvSpPr>
          <p:cNvPr id="7" name="ZoneTexte 6">
            <a:extLst>
              <a:ext uri="{FF2B5EF4-FFF2-40B4-BE49-F238E27FC236}">
                <a16:creationId xmlns:a16="http://schemas.microsoft.com/office/drawing/2014/main" id="{1FE4A852-3E88-B5DE-8BBE-456B2AA77822}"/>
              </a:ext>
            </a:extLst>
          </p:cNvPr>
          <p:cNvSpPr txBox="1"/>
          <p:nvPr/>
        </p:nvSpPr>
        <p:spPr>
          <a:xfrm>
            <a:off x="298887" y="444369"/>
            <a:ext cx="8039783" cy="461665"/>
          </a:xfrm>
          <a:prstGeom prst="rect">
            <a:avLst/>
          </a:prstGeom>
          <a:noFill/>
        </p:spPr>
        <p:txBody>
          <a:bodyPr wrap="square" rtlCol="0">
            <a:spAutoFit/>
          </a:bodyPr>
          <a:lstStyle/>
          <a:p>
            <a:r>
              <a:rPr lang="fr-FR" sz="2400" noProof="0" dirty="0"/>
              <a:t>Température et nombre de cellules</a:t>
            </a:r>
          </a:p>
        </p:txBody>
      </p:sp>
      <p:sp>
        <p:nvSpPr>
          <p:cNvPr id="2" name="ZoneTexte 1">
            <a:extLst>
              <a:ext uri="{FF2B5EF4-FFF2-40B4-BE49-F238E27FC236}">
                <a16:creationId xmlns:a16="http://schemas.microsoft.com/office/drawing/2014/main" id="{89CC0D92-8311-EB21-FA44-FE0EAE8DBC96}"/>
              </a:ext>
            </a:extLst>
          </p:cNvPr>
          <p:cNvSpPr txBox="1"/>
          <p:nvPr/>
        </p:nvSpPr>
        <p:spPr>
          <a:xfrm flipH="1">
            <a:off x="5048847" y="1008619"/>
            <a:ext cx="2438506" cy="369332"/>
          </a:xfrm>
          <a:prstGeom prst="rect">
            <a:avLst/>
          </a:prstGeom>
          <a:noFill/>
        </p:spPr>
        <p:txBody>
          <a:bodyPr wrap="square" rtlCol="0">
            <a:spAutoFit/>
          </a:bodyPr>
          <a:lstStyle/>
          <a:p>
            <a:pPr algn="ctr"/>
            <a:r>
              <a:rPr lang="fr-FR" i="1" dirty="0"/>
              <a:t>Température de surface</a:t>
            </a:r>
          </a:p>
        </p:txBody>
      </p:sp>
      <p:sp>
        <p:nvSpPr>
          <p:cNvPr id="14" name="Rectangle 13">
            <a:extLst>
              <a:ext uri="{FF2B5EF4-FFF2-40B4-BE49-F238E27FC236}">
                <a16:creationId xmlns:a16="http://schemas.microsoft.com/office/drawing/2014/main" id="{79892C9D-AC60-C479-3E2A-B7A32552134C}"/>
              </a:ext>
            </a:extLst>
          </p:cNvPr>
          <p:cNvSpPr/>
          <p:nvPr/>
        </p:nvSpPr>
        <p:spPr>
          <a:xfrm>
            <a:off x="3614738" y="1504950"/>
            <a:ext cx="409575" cy="4167188"/>
          </a:xfrm>
          <a:prstGeom prst="rect">
            <a:avLst/>
          </a:prstGeom>
          <a:solidFill>
            <a:srgbClr val="7030A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CAEACA6D-A34B-EE2E-D5F0-92752126DBF6}"/>
              </a:ext>
            </a:extLst>
          </p:cNvPr>
          <p:cNvSpPr/>
          <p:nvPr/>
        </p:nvSpPr>
        <p:spPr>
          <a:xfrm>
            <a:off x="4023359" y="1504951"/>
            <a:ext cx="5533344" cy="4167187"/>
          </a:xfrm>
          <a:prstGeom prst="rect">
            <a:avLst/>
          </a:prstGeom>
          <a:solidFill>
            <a:schemeClr val="accent4">
              <a:lumMod val="60000"/>
              <a:lumOff val="40000"/>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1BB1E05F-DA86-BD2D-9485-2B01FF7E88B5}"/>
              </a:ext>
            </a:extLst>
          </p:cNvPr>
          <p:cNvSpPr txBox="1"/>
          <p:nvPr/>
        </p:nvSpPr>
        <p:spPr>
          <a:xfrm>
            <a:off x="2220038" y="1029413"/>
            <a:ext cx="1649573" cy="646331"/>
          </a:xfrm>
          <a:prstGeom prst="rect">
            <a:avLst/>
          </a:prstGeom>
          <a:solidFill>
            <a:srgbClr val="7030A0"/>
          </a:solidFill>
          <a:ln>
            <a:solidFill>
              <a:schemeClr val="tx1"/>
            </a:solidFill>
          </a:ln>
        </p:spPr>
        <p:txBody>
          <a:bodyPr wrap="square" rtlCol="0">
            <a:spAutoFit/>
          </a:bodyPr>
          <a:lstStyle/>
          <a:p>
            <a:r>
              <a:rPr lang="fr-FR" dirty="0"/>
              <a:t>Effet de serre du méthane</a:t>
            </a:r>
          </a:p>
        </p:txBody>
      </p:sp>
      <p:sp>
        <p:nvSpPr>
          <p:cNvPr id="21" name="ZoneTexte 20">
            <a:extLst>
              <a:ext uri="{FF2B5EF4-FFF2-40B4-BE49-F238E27FC236}">
                <a16:creationId xmlns:a16="http://schemas.microsoft.com/office/drawing/2014/main" id="{20A67087-0B67-B49F-1693-7540C3E759BE}"/>
              </a:ext>
            </a:extLst>
          </p:cNvPr>
          <p:cNvSpPr txBox="1"/>
          <p:nvPr/>
        </p:nvSpPr>
        <p:spPr>
          <a:xfrm>
            <a:off x="7414119" y="2720805"/>
            <a:ext cx="1462508" cy="646331"/>
          </a:xfrm>
          <a:prstGeom prst="rect">
            <a:avLst/>
          </a:prstGeom>
          <a:solidFill>
            <a:schemeClr val="accent4">
              <a:lumMod val="75000"/>
            </a:schemeClr>
          </a:solidFill>
          <a:ln>
            <a:solidFill>
              <a:schemeClr val="tx1"/>
            </a:solidFill>
          </a:ln>
        </p:spPr>
        <p:txBody>
          <a:bodyPr wrap="square" rtlCol="0">
            <a:spAutoFit/>
          </a:bodyPr>
          <a:lstStyle/>
          <a:p>
            <a:r>
              <a:rPr lang="fr-FR" dirty="0"/>
              <a:t>Baisse des CIA du H</a:t>
            </a:r>
            <a:r>
              <a:rPr lang="fr-FR" baseline="-25000" dirty="0"/>
              <a:t>2</a:t>
            </a:r>
            <a:endParaRPr lang="fr-FR" dirty="0"/>
          </a:p>
        </p:txBody>
      </p:sp>
      <p:grpSp>
        <p:nvGrpSpPr>
          <p:cNvPr id="24" name="Groupe 23">
            <a:extLst>
              <a:ext uri="{FF2B5EF4-FFF2-40B4-BE49-F238E27FC236}">
                <a16:creationId xmlns:a16="http://schemas.microsoft.com/office/drawing/2014/main" id="{3525F0CB-87C5-97A2-9116-FB6B1E7CF137}"/>
              </a:ext>
            </a:extLst>
          </p:cNvPr>
          <p:cNvGrpSpPr/>
          <p:nvPr/>
        </p:nvGrpSpPr>
        <p:grpSpPr>
          <a:xfrm>
            <a:off x="389165" y="24618"/>
            <a:ext cx="11413670" cy="317166"/>
            <a:chOff x="424544" y="144499"/>
            <a:chExt cx="11413670" cy="317166"/>
          </a:xfrm>
        </p:grpSpPr>
        <p:sp>
          <p:nvSpPr>
            <p:cNvPr id="25" name="ZoneTexte 24">
              <a:extLst>
                <a:ext uri="{FF2B5EF4-FFF2-40B4-BE49-F238E27FC236}">
                  <a16:creationId xmlns:a16="http://schemas.microsoft.com/office/drawing/2014/main" id="{5A3167CB-C328-EE1C-89B2-02DFA8C7F15A}"/>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26" name="ZoneTexte 25">
              <a:extLst>
                <a:ext uri="{FF2B5EF4-FFF2-40B4-BE49-F238E27FC236}">
                  <a16:creationId xmlns:a16="http://schemas.microsoft.com/office/drawing/2014/main" id="{60EA5C14-E504-D054-1196-6557C2EC82D3}"/>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27" name="ZoneTexte 26">
              <a:extLst>
                <a:ext uri="{FF2B5EF4-FFF2-40B4-BE49-F238E27FC236}">
                  <a16:creationId xmlns:a16="http://schemas.microsoft.com/office/drawing/2014/main" id="{52ED548A-66A8-9AC2-0B9E-7796093DAFCB}"/>
                </a:ext>
              </a:extLst>
            </p:cNvPr>
            <p:cNvSpPr txBox="1"/>
            <p:nvPr/>
          </p:nvSpPr>
          <p:spPr>
            <a:xfrm>
              <a:off x="5459186" y="152407"/>
              <a:ext cx="1273628" cy="307774"/>
            </a:xfrm>
            <a:prstGeom prst="rect">
              <a:avLst/>
            </a:prstGeom>
            <a:noFill/>
          </p:spPr>
          <p:txBody>
            <a:bodyPr wrap="square" rtlCol="0">
              <a:spAutoFit/>
            </a:bodyPr>
            <a:lstStyle/>
            <a:p>
              <a:pPr algn="ctr"/>
              <a:r>
                <a:rPr lang="fr-FR" sz="1400" b="1" dirty="0"/>
                <a:t>Résultats 1D</a:t>
              </a:r>
            </a:p>
          </p:txBody>
        </p:sp>
        <p:sp>
          <p:nvSpPr>
            <p:cNvPr id="28" name="ZoneTexte 27">
              <a:extLst>
                <a:ext uri="{FF2B5EF4-FFF2-40B4-BE49-F238E27FC236}">
                  <a16:creationId xmlns:a16="http://schemas.microsoft.com/office/drawing/2014/main" id="{97B67067-1C06-660E-FEEE-733DD15D71CF}"/>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29" name="ZoneTexte 28">
              <a:extLst>
                <a:ext uri="{FF2B5EF4-FFF2-40B4-BE49-F238E27FC236}">
                  <a16:creationId xmlns:a16="http://schemas.microsoft.com/office/drawing/2014/main" id="{AB918D0B-D6E8-0A27-AD95-4A9732E232F2}"/>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pic>
        <p:nvPicPr>
          <p:cNvPr id="10" name="Image 9">
            <a:extLst>
              <a:ext uri="{FF2B5EF4-FFF2-40B4-BE49-F238E27FC236}">
                <a16:creationId xmlns:a16="http://schemas.microsoft.com/office/drawing/2014/main" id="{DB5E1BE2-1E9D-C4D5-2B16-83FA6109AA37}"/>
              </a:ext>
            </a:extLst>
          </p:cNvPr>
          <p:cNvPicPr>
            <a:picLocks noChangeAspect="1"/>
          </p:cNvPicPr>
          <p:nvPr/>
        </p:nvPicPr>
        <p:blipFill>
          <a:blip r:embed="rId4"/>
          <a:stretch>
            <a:fillRect/>
          </a:stretch>
        </p:blipFill>
        <p:spPr>
          <a:xfrm>
            <a:off x="8222205" y="1597717"/>
            <a:ext cx="1255059" cy="646546"/>
          </a:xfrm>
          <a:prstGeom prst="rect">
            <a:avLst/>
          </a:prstGeom>
        </p:spPr>
      </p:pic>
    </p:spTree>
    <p:extLst>
      <p:ext uri="{BB962C8B-B14F-4D97-AF65-F5344CB8AC3E}">
        <p14:creationId xmlns:p14="http://schemas.microsoft.com/office/powerpoint/2010/main" val="41907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B29A-C483-C836-2A08-D6B0CCC0502E}"/>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6716680A-7C02-E9D7-EB89-D12B4C823373}"/>
              </a:ext>
            </a:extLst>
          </p:cNvPr>
          <p:cNvSpPr txBox="1"/>
          <p:nvPr/>
        </p:nvSpPr>
        <p:spPr>
          <a:xfrm>
            <a:off x="298887" y="444369"/>
            <a:ext cx="8039783" cy="461665"/>
          </a:xfrm>
          <a:prstGeom prst="rect">
            <a:avLst/>
          </a:prstGeom>
          <a:noFill/>
        </p:spPr>
        <p:txBody>
          <a:bodyPr wrap="square" rtlCol="0">
            <a:spAutoFit/>
          </a:bodyPr>
          <a:lstStyle/>
          <a:p>
            <a:r>
              <a:rPr lang="fr-FR" sz="2400" noProof="0" dirty="0"/>
              <a:t>Température et nombre de cellules</a:t>
            </a:r>
          </a:p>
        </p:txBody>
      </p:sp>
      <p:sp>
        <p:nvSpPr>
          <p:cNvPr id="4" name="ZoneTexte 3">
            <a:extLst>
              <a:ext uri="{FF2B5EF4-FFF2-40B4-BE49-F238E27FC236}">
                <a16:creationId xmlns:a16="http://schemas.microsoft.com/office/drawing/2014/main" id="{89B5C770-D4A4-8A74-AB9C-63C3095D7B61}"/>
              </a:ext>
            </a:extLst>
          </p:cNvPr>
          <p:cNvSpPr txBox="1"/>
          <p:nvPr/>
        </p:nvSpPr>
        <p:spPr>
          <a:xfrm flipH="1">
            <a:off x="4553232" y="1005362"/>
            <a:ext cx="3085534" cy="369332"/>
          </a:xfrm>
          <a:prstGeom prst="rect">
            <a:avLst/>
          </a:prstGeom>
          <a:noFill/>
        </p:spPr>
        <p:txBody>
          <a:bodyPr wrap="square" rtlCol="0">
            <a:spAutoFit/>
          </a:bodyPr>
          <a:lstStyle/>
          <a:p>
            <a:pPr algn="ctr"/>
            <a:r>
              <a:rPr lang="fr-FR" i="1" dirty="0"/>
              <a:t>Concentration de cellules</a:t>
            </a:r>
          </a:p>
        </p:txBody>
      </p:sp>
      <p:grpSp>
        <p:nvGrpSpPr>
          <p:cNvPr id="6" name="Groupe 5">
            <a:extLst>
              <a:ext uri="{FF2B5EF4-FFF2-40B4-BE49-F238E27FC236}">
                <a16:creationId xmlns:a16="http://schemas.microsoft.com/office/drawing/2014/main" id="{3C75F27F-5890-1C40-0848-8A89432E60CA}"/>
              </a:ext>
            </a:extLst>
          </p:cNvPr>
          <p:cNvGrpSpPr/>
          <p:nvPr/>
        </p:nvGrpSpPr>
        <p:grpSpPr>
          <a:xfrm>
            <a:off x="389165" y="24618"/>
            <a:ext cx="11413670" cy="317166"/>
            <a:chOff x="424544" y="144499"/>
            <a:chExt cx="11413670" cy="317166"/>
          </a:xfrm>
        </p:grpSpPr>
        <p:sp>
          <p:nvSpPr>
            <p:cNvPr id="11" name="ZoneTexte 10">
              <a:extLst>
                <a:ext uri="{FF2B5EF4-FFF2-40B4-BE49-F238E27FC236}">
                  <a16:creationId xmlns:a16="http://schemas.microsoft.com/office/drawing/2014/main" id="{9A169789-E632-F784-059F-81CD04854CEB}"/>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12" name="ZoneTexte 11">
              <a:extLst>
                <a:ext uri="{FF2B5EF4-FFF2-40B4-BE49-F238E27FC236}">
                  <a16:creationId xmlns:a16="http://schemas.microsoft.com/office/drawing/2014/main" id="{6522D62E-8DF3-C8D7-522A-E74BB5015C22}"/>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5" name="ZoneTexte 14">
              <a:extLst>
                <a:ext uri="{FF2B5EF4-FFF2-40B4-BE49-F238E27FC236}">
                  <a16:creationId xmlns:a16="http://schemas.microsoft.com/office/drawing/2014/main" id="{4E49625B-24B4-87D6-2A21-6DF8B35CC6F9}"/>
                </a:ext>
              </a:extLst>
            </p:cNvPr>
            <p:cNvSpPr txBox="1"/>
            <p:nvPr/>
          </p:nvSpPr>
          <p:spPr>
            <a:xfrm>
              <a:off x="5459186" y="152407"/>
              <a:ext cx="1273628" cy="307774"/>
            </a:xfrm>
            <a:prstGeom prst="rect">
              <a:avLst/>
            </a:prstGeom>
            <a:noFill/>
          </p:spPr>
          <p:txBody>
            <a:bodyPr wrap="square" rtlCol="0">
              <a:spAutoFit/>
            </a:bodyPr>
            <a:lstStyle/>
            <a:p>
              <a:pPr algn="ctr"/>
              <a:r>
                <a:rPr lang="fr-FR" sz="1400" b="1" dirty="0"/>
                <a:t>Résultats 1D</a:t>
              </a:r>
            </a:p>
          </p:txBody>
        </p:sp>
        <p:sp>
          <p:nvSpPr>
            <p:cNvPr id="16" name="ZoneTexte 15">
              <a:extLst>
                <a:ext uri="{FF2B5EF4-FFF2-40B4-BE49-F238E27FC236}">
                  <a16:creationId xmlns:a16="http://schemas.microsoft.com/office/drawing/2014/main" id="{29849279-8F5C-2238-1C9F-30AC0465B036}"/>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7" name="ZoneTexte 16">
              <a:extLst>
                <a:ext uri="{FF2B5EF4-FFF2-40B4-BE49-F238E27FC236}">
                  <a16:creationId xmlns:a16="http://schemas.microsoft.com/office/drawing/2014/main" id="{C1D8863A-FF8C-B905-222C-8E03D1001D2D}"/>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pic>
        <p:nvPicPr>
          <p:cNvPr id="3" name="Image 2">
            <a:extLst>
              <a:ext uri="{FF2B5EF4-FFF2-40B4-BE49-F238E27FC236}">
                <a16:creationId xmlns:a16="http://schemas.microsoft.com/office/drawing/2014/main" id="{3D77E314-FEB7-BBEF-B81C-BADDB7D6D318}"/>
              </a:ext>
            </a:extLst>
          </p:cNvPr>
          <p:cNvPicPr>
            <a:picLocks noChangeAspect="1"/>
          </p:cNvPicPr>
          <p:nvPr/>
        </p:nvPicPr>
        <p:blipFill>
          <a:blip r:embed="rId3"/>
          <a:stretch>
            <a:fillRect/>
          </a:stretch>
        </p:blipFill>
        <p:spPr>
          <a:xfrm>
            <a:off x="2732314" y="1374694"/>
            <a:ext cx="6899216" cy="4870035"/>
          </a:xfrm>
          <a:prstGeom prst="rect">
            <a:avLst/>
          </a:prstGeom>
        </p:spPr>
      </p:pic>
    </p:spTree>
    <p:extLst>
      <p:ext uri="{BB962C8B-B14F-4D97-AF65-F5344CB8AC3E}">
        <p14:creationId xmlns:p14="http://schemas.microsoft.com/office/powerpoint/2010/main" val="75789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0D534E0A-DE13-EE92-1F98-86A4D6EFB6EA}"/>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33BAB7B9-FD2D-100A-9115-B2A5DC023E8F}"/>
              </a:ext>
            </a:extLst>
          </p:cNvPr>
          <p:cNvSpPr txBox="1"/>
          <p:nvPr/>
        </p:nvSpPr>
        <p:spPr>
          <a:xfrm>
            <a:off x="1" y="2595418"/>
            <a:ext cx="12191999" cy="830997"/>
          </a:xfrm>
          <a:prstGeom prst="rect">
            <a:avLst/>
          </a:prstGeom>
          <a:noFill/>
        </p:spPr>
        <p:txBody>
          <a:bodyPr wrap="square" rtlCol="0">
            <a:spAutoFit/>
          </a:bodyPr>
          <a:lstStyle/>
          <a:p>
            <a:pPr algn="ctr"/>
            <a:r>
              <a:rPr lang="fr-FR" sz="4800" dirty="0"/>
              <a:t>IV. Modèle climatique 3D</a:t>
            </a:r>
          </a:p>
        </p:txBody>
      </p:sp>
      <p:grpSp>
        <p:nvGrpSpPr>
          <p:cNvPr id="2" name="Groupe 1">
            <a:extLst>
              <a:ext uri="{FF2B5EF4-FFF2-40B4-BE49-F238E27FC236}">
                <a16:creationId xmlns:a16="http://schemas.microsoft.com/office/drawing/2014/main" id="{65BAB6AC-9D14-57F5-96DA-2A51F952F40A}"/>
              </a:ext>
            </a:extLst>
          </p:cNvPr>
          <p:cNvGrpSpPr/>
          <p:nvPr/>
        </p:nvGrpSpPr>
        <p:grpSpPr>
          <a:xfrm>
            <a:off x="389165" y="24618"/>
            <a:ext cx="11413670" cy="317166"/>
            <a:chOff x="424544" y="144499"/>
            <a:chExt cx="11413670" cy="317166"/>
          </a:xfrm>
        </p:grpSpPr>
        <p:sp>
          <p:nvSpPr>
            <p:cNvPr id="3" name="ZoneTexte 2">
              <a:extLst>
                <a:ext uri="{FF2B5EF4-FFF2-40B4-BE49-F238E27FC236}">
                  <a16:creationId xmlns:a16="http://schemas.microsoft.com/office/drawing/2014/main" id="{35D482A9-1DF4-8F7C-B62F-C8760FE57F50}"/>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4" name="ZoneTexte 3">
              <a:extLst>
                <a:ext uri="{FF2B5EF4-FFF2-40B4-BE49-F238E27FC236}">
                  <a16:creationId xmlns:a16="http://schemas.microsoft.com/office/drawing/2014/main" id="{063AA219-B868-47CB-E64D-070D04A53506}"/>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7" name="ZoneTexte 6">
              <a:extLst>
                <a:ext uri="{FF2B5EF4-FFF2-40B4-BE49-F238E27FC236}">
                  <a16:creationId xmlns:a16="http://schemas.microsoft.com/office/drawing/2014/main" id="{D083F637-923D-834F-B0DD-1740E5931E11}"/>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8" name="ZoneTexte 7">
              <a:extLst>
                <a:ext uri="{FF2B5EF4-FFF2-40B4-BE49-F238E27FC236}">
                  <a16:creationId xmlns:a16="http://schemas.microsoft.com/office/drawing/2014/main" id="{37318917-5F43-42B6-FF11-69B9DF19B6AB}"/>
                </a:ext>
              </a:extLst>
            </p:cNvPr>
            <p:cNvSpPr txBox="1"/>
            <p:nvPr/>
          </p:nvSpPr>
          <p:spPr>
            <a:xfrm>
              <a:off x="7728856" y="152407"/>
              <a:ext cx="2013858" cy="307777"/>
            </a:xfrm>
            <a:prstGeom prst="rect">
              <a:avLst/>
            </a:prstGeom>
            <a:noFill/>
          </p:spPr>
          <p:txBody>
            <a:bodyPr wrap="square" rtlCol="0">
              <a:spAutoFit/>
            </a:bodyPr>
            <a:lstStyle/>
            <a:p>
              <a:pPr algn="ctr"/>
              <a:r>
                <a:rPr lang="fr-FR" sz="1400" b="1" dirty="0"/>
                <a:t>Modèle climatique 3D</a:t>
              </a:r>
            </a:p>
          </p:txBody>
        </p:sp>
        <p:sp>
          <p:nvSpPr>
            <p:cNvPr id="9" name="ZoneTexte 8">
              <a:extLst>
                <a:ext uri="{FF2B5EF4-FFF2-40B4-BE49-F238E27FC236}">
                  <a16:creationId xmlns:a16="http://schemas.microsoft.com/office/drawing/2014/main" id="{CCE41137-79D2-D0DF-5B3E-A46EB00A51A8}"/>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86465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4F80-0300-D99F-9EFC-29C95DA8DD15}"/>
            </a:ext>
          </a:extLst>
        </p:cNvPr>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ADDDE993-18A4-1008-C866-83975ED2D0C3}"/>
              </a:ext>
            </a:extLst>
          </p:cNvPr>
          <p:cNvSpPr/>
          <p:nvPr/>
        </p:nvSpPr>
        <p:spPr>
          <a:xfrm>
            <a:off x="3672996" y="1111755"/>
            <a:ext cx="8425543" cy="4772678"/>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C667EA0-14D5-163B-C3C8-3D4F0E94417B}"/>
              </a:ext>
            </a:extLst>
          </p:cNvPr>
          <p:cNvSpPr txBox="1"/>
          <p:nvPr/>
        </p:nvSpPr>
        <p:spPr>
          <a:xfrm>
            <a:off x="3862316" y="2964389"/>
            <a:ext cx="8169586" cy="2308324"/>
          </a:xfrm>
          <a:prstGeom prst="rect">
            <a:avLst/>
          </a:prstGeom>
          <a:noFill/>
        </p:spPr>
        <p:txBody>
          <a:bodyPr wrap="square" rtlCol="0">
            <a:spAutoFit/>
          </a:bodyPr>
          <a:lstStyle/>
          <a:p>
            <a:pPr marL="285750" indent="-285750">
              <a:buFont typeface="Arial" panose="020B0604020202020204" pitchFamily="34" charset="0"/>
              <a:buChar char="•"/>
            </a:pPr>
            <a:r>
              <a:rPr lang="fr-FR" sz="2400" dirty="0"/>
              <a:t>Dynamique : résout les équations de la météorologie</a:t>
            </a:r>
          </a:p>
          <a:p>
            <a:endParaRPr lang="fr-FR" sz="2400" dirty="0"/>
          </a:p>
          <a:p>
            <a:pPr marL="285750" indent="-285750">
              <a:buFont typeface="Arial" panose="020B0604020202020204" pitchFamily="34" charset="0"/>
              <a:buChar char="•"/>
            </a:pPr>
            <a:r>
              <a:rPr lang="fr-FR" sz="2400" dirty="0"/>
              <a:t>Physique : transfert radiatif, turbulence, cycle de l’eau, de la poussière, …</a:t>
            </a:r>
          </a:p>
          <a:p>
            <a:endParaRPr lang="fr-FR" sz="2400" dirty="0"/>
          </a:p>
          <a:p>
            <a:pPr marL="285750" indent="-285750">
              <a:buFont typeface="Arial" panose="020B0604020202020204" pitchFamily="34" charset="0"/>
              <a:buChar char="•"/>
            </a:pPr>
            <a:r>
              <a:rPr lang="fr-FR" sz="2400" dirty="0"/>
              <a:t>Coût de calcul élevé : 30 ans de simulation </a:t>
            </a:r>
            <a:r>
              <a:rPr lang="fr-FR" sz="2400" b="1" dirty="0"/>
              <a:t>≈ </a:t>
            </a:r>
            <a:r>
              <a:rPr lang="fr-FR" sz="2400" dirty="0"/>
              <a:t>10 jours de calcul</a:t>
            </a:r>
          </a:p>
        </p:txBody>
      </p:sp>
      <p:sp>
        <p:nvSpPr>
          <p:cNvPr id="8" name="ZoneTexte 7">
            <a:extLst>
              <a:ext uri="{FF2B5EF4-FFF2-40B4-BE49-F238E27FC236}">
                <a16:creationId xmlns:a16="http://schemas.microsoft.com/office/drawing/2014/main" id="{AFFA9429-688A-0A57-6F79-0152B325CED9}"/>
              </a:ext>
            </a:extLst>
          </p:cNvPr>
          <p:cNvSpPr txBox="1"/>
          <p:nvPr/>
        </p:nvSpPr>
        <p:spPr>
          <a:xfrm>
            <a:off x="4318778" y="1423626"/>
            <a:ext cx="4963886" cy="830997"/>
          </a:xfrm>
          <a:prstGeom prst="rect">
            <a:avLst/>
          </a:prstGeom>
          <a:noFill/>
        </p:spPr>
        <p:txBody>
          <a:bodyPr wrap="square" rtlCol="0">
            <a:spAutoFit/>
          </a:bodyPr>
          <a:lstStyle/>
          <a:p>
            <a:r>
              <a:rPr lang="fr-FR" sz="2400" b="1" i="1" dirty="0" err="1"/>
              <a:t>Generic</a:t>
            </a:r>
            <a:r>
              <a:rPr lang="fr-FR" sz="2400" b="1" i="1" dirty="0"/>
              <a:t> </a:t>
            </a:r>
            <a:r>
              <a:rPr lang="fr-FR" sz="2400" b="1" i="1" dirty="0" err="1"/>
              <a:t>Planetary</a:t>
            </a:r>
            <a:r>
              <a:rPr lang="fr-FR" sz="2400" b="1" i="1" dirty="0"/>
              <a:t> </a:t>
            </a:r>
            <a:r>
              <a:rPr lang="fr-FR" sz="2400" b="1" i="1" dirty="0" err="1"/>
              <a:t>Climate</a:t>
            </a:r>
            <a:r>
              <a:rPr lang="fr-FR" sz="2400" b="1" i="1" dirty="0"/>
              <a:t> Model</a:t>
            </a:r>
          </a:p>
          <a:p>
            <a:r>
              <a:rPr lang="fr-FR" sz="2400" b="1" dirty="0"/>
              <a:t>Développé au LMD</a:t>
            </a:r>
          </a:p>
        </p:txBody>
      </p:sp>
      <p:sp>
        <p:nvSpPr>
          <p:cNvPr id="9" name="ZoneTexte 8">
            <a:extLst>
              <a:ext uri="{FF2B5EF4-FFF2-40B4-BE49-F238E27FC236}">
                <a16:creationId xmlns:a16="http://schemas.microsoft.com/office/drawing/2014/main" id="{72D3CF03-770B-57C9-7935-302EA8A3A5C8}"/>
              </a:ext>
            </a:extLst>
          </p:cNvPr>
          <p:cNvSpPr txBox="1"/>
          <p:nvPr/>
        </p:nvSpPr>
        <p:spPr>
          <a:xfrm>
            <a:off x="298887" y="444369"/>
            <a:ext cx="8039783" cy="461665"/>
          </a:xfrm>
          <a:prstGeom prst="rect">
            <a:avLst/>
          </a:prstGeom>
          <a:noFill/>
        </p:spPr>
        <p:txBody>
          <a:bodyPr wrap="square" rtlCol="0">
            <a:spAutoFit/>
          </a:bodyPr>
          <a:lstStyle/>
          <a:p>
            <a:r>
              <a:rPr lang="fr-FR" sz="2400" i="1" noProof="0" dirty="0" err="1"/>
              <a:t>Generic</a:t>
            </a:r>
            <a:r>
              <a:rPr lang="fr-FR" sz="2400" i="1" dirty="0"/>
              <a:t>-PCM</a:t>
            </a:r>
            <a:endParaRPr lang="fr-FR" sz="2400" i="1" noProof="0" dirty="0"/>
          </a:p>
        </p:txBody>
      </p:sp>
      <p:pic>
        <p:nvPicPr>
          <p:cNvPr id="12" name="Image 11">
            <a:extLst>
              <a:ext uri="{FF2B5EF4-FFF2-40B4-BE49-F238E27FC236}">
                <a16:creationId xmlns:a16="http://schemas.microsoft.com/office/drawing/2014/main" id="{C7EE6B38-33B5-4D9B-7751-23BF28BFB81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393" b="97075" l="7823" r="94133">
                        <a14:foregroundMark x1="32855" y1="13370" x2="32855" y2="13370"/>
                        <a14:foregroundMark x1="30769" y1="14624" x2="19166" y2="20056"/>
                        <a14:foregroundMark x1="20991" y1="12813" x2="34941" y2="4596"/>
                        <a14:foregroundMark x1="37940" y1="6825" x2="62060" y2="8078"/>
                        <a14:foregroundMark x1="44198" y1="1811" x2="53455" y2="1671"/>
                        <a14:foregroundMark x1="53455" y1="1671" x2="54368" y2="1671"/>
                        <a14:foregroundMark x1="66102" y1="5014" x2="69231" y2="12535"/>
                        <a14:foregroundMark x1="69231" y1="12535" x2="80052" y2="26323"/>
                        <a14:foregroundMark x1="80052" y1="26323" x2="89309" y2="33148"/>
                        <a14:foregroundMark x1="89309" y1="33148" x2="82660" y2="18245"/>
                        <a14:foregroundMark x1="82660" y1="18245" x2="66884" y2="6128"/>
                        <a14:foregroundMark x1="66884" y1="6128" x2="65319" y2="5850"/>
                        <a14:foregroundMark x1="90091" y1="31894" x2="93090" y2="49582"/>
                        <a14:foregroundMark x1="93090" y1="49582" x2="92047" y2="61978"/>
                        <a14:foregroundMark x1="92047" y1="61978" x2="88266" y2="70613"/>
                        <a14:foregroundMark x1="88266" y1="70613" x2="71186" y2="84123"/>
                        <a14:foregroundMark x1="71186" y1="84123" x2="58670" y2="89415"/>
                        <a14:foregroundMark x1="58670" y1="89415" x2="44198" y2="89554"/>
                        <a14:foregroundMark x1="44198" y1="89554" x2="26728" y2="81755"/>
                        <a14:foregroundMark x1="26728" y1="81755" x2="17471" y2="57103"/>
                        <a14:foregroundMark x1="17471" y1="57103" x2="13690" y2="31616"/>
                        <a14:foregroundMark x1="13690" y1="31616" x2="9909" y2="43872"/>
                        <a14:foregroundMark x1="9909" y1="43872" x2="9778" y2="55292"/>
                        <a14:foregroundMark x1="9778" y1="55292" x2="15776" y2="72423"/>
                        <a14:foregroundMark x1="15776" y1="72423" x2="15776" y2="72423"/>
                        <a14:foregroundMark x1="7823" y1="44429" x2="7823" y2="44429"/>
                        <a14:foregroundMark x1="47718" y1="93315" x2="47718" y2="93315"/>
                        <a14:foregroundMark x1="52803" y1="95404" x2="52803" y2="95404"/>
                        <a14:foregroundMark x1="37158" y1="94708" x2="44329" y2="95961"/>
                        <a14:foregroundMark x1="44329" y1="95961" x2="66362" y2="93872"/>
                        <a14:foregroundMark x1="66362" y1="93872" x2="80965" y2="84262"/>
                        <a14:foregroundMark x1="80965" y1="84262" x2="37158" y2="94847"/>
                        <a14:foregroundMark x1="45372" y1="94150" x2="57757" y2="91365"/>
                        <a14:foregroundMark x1="57757" y1="91365" x2="46415" y2="93036"/>
                        <a14:foregroundMark x1="46415" y1="93036" x2="56975" y2="95125"/>
                        <a14:foregroundMark x1="56975" y1="95125" x2="64537" y2="93454"/>
                        <a14:foregroundMark x1="64537" y1="93454" x2="54498" y2="92758"/>
                        <a14:foregroundMark x1="54498" y1="92758" x2="53977" y2="92201"/>
                        <a14:foregroundMark x1="48110" y1="92340" x2="47327" y2="92340"/>
                        <a14:foregroundMark x1="61669" y1="91643" x2="67536" y2="92061"/>
                        <a14:foregroundMark x1="85267" y1="81058" x2="73794" y2="91086"/>
                        <a14:foregroundMark x1="73794" y1="91086" x2="56584" y2="96518"/>
                        <a14:foregroundMark x1="56584" y1="96518" x2="41460" y2="95543"/>
                        <a14:foregroundMark x1="44329" y1="96518" x2="51499" y2="96936"/>
                        <a14:foregroundMark x1="50978" y1="97075" x2="55541" y2="97214"/>
                        <a14:foregroundMark x1="57497" y1="96936" x2="71578" y2="92201"/>
                        <a14:foregroundMark x1="71578" y1="92201" x2="71708" y2="92201"/>
                        <a14:foregroundMark x1="91917" y1="38579" x2="94133" y2="48886"/>
                        <a14:foregroundMark x1="94133" y1="48886" x2="93611" y2="53064"/>
                        <a14:foregroundMark x1="83703" y1="83148" x2="83703" y2="83148"/>
                        <a14:foregroundMark x1="84355" y1="82591" x2="84355" y2="82591"/>
                        <a14:foregroundMark x1="39374" y1="95682" x2="39374" y2="95682"/>
                        <a14:foregroundMark x1="38722" y1="95822" x2="38722" y2="95822"/>
                        <a14:foregroundMark x1="32595" y1="93593" x2="32595" y2="93593"/>
                        <a14:foregroundMark x1="46415" y1="94150" x2="46415" y2="94150"/>
                        <a14:foregroundMark x1="47066" y1="93315" x2="47979" y2="92340"/>
                      </a14:backgroundRemoval>
                    </a14:imgEffect>
                  </a14:imgLayer>
                </a14:imgProps>
              </a:ext>
            </a:extLst>
          </a:blip>
          <a:stretch>
            <a:fillRect/>
          </a:stretch>
        </p:blipFill>
        <p:spPr>
          <a:xfrm>
            <a:off x="0" y="1775190"/>
            <a:ext cx="3533347" cy="3307619"/>
          </a:xfrm>
          <a:prstGeom prst="rect">
            <a:avLst/>
          </a:prstGeom>
        </p:spPr>
      </p:pic>
      <p:sp>
        <p:nvSpPr>
          <p:cNvPr id="2" name="ZoneTexte 1">
            <a:extLst>
              <a:ext uri="{FF2B5EF4-FFF2-40B4-BE49-F238E27FC236}">
                <a16:creationId xmlns:a16="http://schemas.microsoft.com/office/drawing/2014/main" id="{12205611-0F61-753D-56C8-5C30ED90B91B}"/>
              </a:ext>
            </a:extLst>
          </p:cNvPr>
          <p:cNvSpPr txBox="1"/>
          <p:nvPr/>
        </p:nvSpPr>
        <p:spPr>
          <a:xfrm>
            <a:off x="160098" y="5272713"/>
            <a:ext cx="2438400" cy="769441"/>
          </a:xfrm>
          <a:prstGeom prst="rect">
            <a:avLst/>
          </a:prstGeom>
          <a:noFill/>
        </p:spPr>
        <p:txBody>
          <a:bodyPr wrap="square" rtlCol="0">
            <a:spAutoFit/>
          </a:bodyPr>
          <a:lstStyle/>
          <a:p>
            <a:r>
              <a:rPr lang="fr-FR" sz="1100" dirty="0"/>
              <a:t>Crédits : </a:t>
            </a:r>
            <a:r>
              <a:rPr lang="fr-FR" sz="1100" dirty="0">
                <a:hlinkClick r:id="rId5">
                  <a:extLst>
                    <a:ext uri="{A12FA001-AC4F-418D-AE19-62706E023703}">
                      <ahyp:hlinkClr xmlns:ahyp="http://schemas.microsoft.com/office/drawing/2018/hyperlinkcolor" val="tx"/>
                    </a:ext>
                  </a:extLst>
                </a:hlinkClick>
              </a:rPr>
              <a:t>https://lmdz-forge.lmd.jussieu.fr/mediawiki/Planets/index.php/Overview_of_the_Generic_PCM</a:t>
            </a:r>
            <a:endParaRPr lang="fr-FR" sz="1100" dirty="0"/>
          </a:p>
        </p:txBody>
      </p:sp>
      <p:grpSp>
        <p:nvGrpSpPr>
          <p:cNvPr id="5" name="Groupe 4">
            <a:extLst>
              <a:ext uri="{FF2B5EF4-FFF2-40B4-BE49-F238E27FC236}">
                <a16:creationId xmlns:a16="http://schemas.microsoft.com/office/drawing/2014/main" id="{DB402393-A0DC-F566-2D92-9960FC9C1F9A}"/>
              </a:ext>
            </a:extLst>
          </p:cNvPr>
          <p:cNvGrpSpPr/>
          <p:nvPr/>
        </p:nvGrpSpPr>
        <p:grpSpPr>
          <a:xfrm>
            <a:off x="389165" y="24618"/>
            <a:ext cx="11413670" cy="317166"/>
            <a:chOff x="424544" y="144499"/>
            <a:chExt cx="11413670" cy="317166"/>
          </a:xfrm>
        </p:grpSpPr>
        <p:sp>
          <p:nvSpPr>
            <p:cNvPr id="6" name="ZoneTexte 5">
              <a:extLst>
                <a:ext uri="{FF2B5EF4-FFF2-40B4-BE49-F238E27FC236}">
                  <a16:creationId xmlns:a16="http://schemas.microsoft.com/office/drawing/2014/main" id="{2068130A-D1ED-9638-73F9-3F003164831D}"/>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11" name="ZoneTexte 10">
              <a:extLst>
                <a:ext uri="{FF2B5EF4-FFF2-40B4-BE49-F238E27FC236}">
                  <a16:creationId xmlns:a16="http://schemas.microsoft.com/office/drawing/2014/main" id="{D733A20C-118A-046A-8BB6-91F4AC6AA700}"/>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4" name="ZoneTexte 13">
              <a:extLst>
                <a:ext uri="{FF2B5EF4-FFF2-40B4-BE49-F238E27FC236}">
                  <a16:creationId xmlns:a16="http://schemas.microsoft.com/office/drawing/2014/main" id="{002AE279-0C9B-F0D9-0138-F277109EA5BD}"/>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5" name="ZoneTexte 14">
              <a:extLst>
                <a:ext uri="{FF2B5EF4-FFF2-40B4-BE49-F238E27FC236}">
                  <a16:creationId xmlns:a16="http://schemas.microsoft.com/office/drawing/2014/main" id="{0DD69F8F-8474-1B9E-2AA2-A05D52053552}"/>
                </a:ext>
              </a:extLst>
            </p:cNvPr>
            <p:cNvSpPr txBox="1"/>
            <p:nvPr/>
          </p:nvSpPr>
          <p:spPr>
            <a:xfrm>
              <a:off x="7728856" y="152407"/>
              <a:ext cx="2013858" cy="307777"/>
            </a:xfrm>
            <a:prstGeom prst="rect">
              <a:avLst/>
            </a:prstGeom>
            <a:noFill/>
          </p:spPr>
          <p:txBody>
            <a:bodyPr wrap="square" rtlCol="0">
              <a:spAutoFit/>
            </a:bodyPr>
            <a:lstStyle/>
            <a:p>
              <a:pPr algn="ctr"/>
              <a:r>
                <a:rPr lang="fr-FR" sz="1400" b="1" dirty="0"/>
                <a:t>Modèle climatique 3D</a:t>
              </a:r>
            </a:p>
          </p:txBody>
        </p:sp>
        <p:sp>
          <p:nvSpPr>
            <p:cNvPr id="16" name="ZoneTexte 15">
              <a:extLst>
                <a:ext uri="{FF2B5EF4-FFF2-40B4-BE49-F238E27FC236}">
                  <a16:creationId xmlns:a16="http://schemas.microsoft.com/office/drawing/2014/main" id="{1664571F-A4DA-B249-83D8-EE8730B77E3F}"/>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418149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D3A5-0B0F-5614-55D4-E9BCA7CF452C}"/>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A0DB5EB4-5B89-F9D1-AA9C-E19070CD8418}"/>
              </a:ext>
            </a:extLst>
          </p:cNvPr>
          <p:cNvSpPr txBox="1"/>
          <p:nvPr/>
        </p:nvSpPr>
        <p:spPr>
          <a:xfrm>
            <a:off x="3825026" y="1337238"/>
            <a:ext cx="2625213" cy="715089"/>
          </a:xfrm>
          <a:prstGeom prst="roundRect">
            <a:avLst/>
          </a:prstGeom>
          <a:solidFill>
            <a:schemeClr val="accent1"/>
          </a:solidFill>
          <a:ln>
            <a:noFill/>
          </a:ln>
        </p:spPr>
        <p:txBody>
          <a:bodyPr wrap="square" rtlCol="0">
            <a:spAutoFit/>
          </a:bodyPr>
          <a:lstStyle/>
          <a:p>
            <a:r>
              <a:rPr lang="fr-FR" b="1" dirty="0"/>
              <a:t>Modèle climatique 3D :</a:t>
            </a:r>
          </a:p>
          <a:p>
            <a:r>
              <a:rPr lang="fr-FR" dirty="0"/>
              <a:t>GCM </a:t>
            </a:r>
            <a:r>
              <a:rPr lang="fr-FR" i="1" dirty="0"/>
              <a:t>(premier équilibre)</a:t>
            </a:r>
          </a:p>
        </p:txBody>
      </p:sp>
      <p:sp>
        <p:nvSpPr>
          <p:cNvPr id="9" name="ZoneTexte 8">
            <a:extLst>
              <a:ext uri="{FF2B5EF4-FFF2-40B4-BE49-F238E27FC236}">
                <a16:creationId xmlns:a16="http://schemas.microsoft.com/office/drawing/2014/main" id="{4DE5444A-159F-48D2-3276-B3B95904361A}"/>
              </a:ext>
            </a:extLst>
          </p:cNvPr>
          <p:cNvSpPr txBox="1"/>
          <p:nvPr/>
        </p:nvSpPr>
        <p:spPr>
          <a:xfrm>
            <a:off x="1466131" y="3325528"/>
            <a:ext cx="4382474" cy="1328023"/>
          </a:xfrm>
          <a:prstGeom prst="roundRect">
            <a:avLst/>
          </a:prstGeom>
          <a:solidFill>
            <a:schemeClr val="accent6"/>
          </a:solidFill>
          <a:ln>
            <a:noFill/>
          </a:ln>
        </p:spPr>
        <p:txBody>
          <a:bodyPr wrap="square" rtlCol="0">
            <a:spAutoFit/>
          </a:bodyPr>
          <a:lstStyle/>
          <a:p>
            <a:r>
              <a:rPr lang="fr-FR" b="1" dirty="0"/>
              <a:t>Modèle biologique</a:t>
            </a:r>
            <a:br>
              <a:rPr lang="fr-FR" dirty="0"/>
            </a:br>
            <a:r>
              <a:rPr lang="fr-FR" dirty="0"/>
              <a:t>Évolution de la composition de l’atmosphère et de l’océan en chaque point de l’océan, de façon indépendante</a:t>
            </a:r>
          </a:p>
        </p:txBody>
      </p:sp>
      <p:sp>
        <p:nvSpPr>
          <p:cNvPr id="11" name="ZoneTexte 10">
            <a:extLst>
              <a:ext uri="{FF2B5EF4-FFF2-40B4-BE49-F238E27FC236}">
                <a16:creationId xmlns:a16="http://schemas.microsoft.com/office/drawing/2014/main" id="{2826DAB0-E65E-0C72-5E53-42738117BD07}"/>
              </a:ext>
            </a:extLst>
          </p:cNvPr>
          <p:cNvSpPr txBox="1"/>
          <p:nvPr/>
        </p:nvSpPr>
        <p:spPr>
          <a:xfrm>
            <a:off x="4876800" y="4748643"/>
            <a:ext cx="2625213" cy="1021556"/>
          </a:xfrm>
          <a:prstGeom prst="roundRect">
            <a:avLst/>
          </a:prstGeom>
          <a:solidFill>
            <a:schemeClr val="accent1"/>
          </a:solidFill>
          <a:ln>
            <a:noFill/>
          </a:ln>
        </p:spPr>
        <p:txBody>
          <a:bodyPr wrap="square" rtlCol="0">
            <a:spAutoFit/>
          </a:bodyPr>
          <a:lstStyle/>
          <a:p>
            <a:r>
              <a:rPr lang="fr-FR" b="1" dirty="0"/>
              <a:t>Modèle climatique 3D :</a:t>
            </a:r>
          </a:p>
          <a:p>
            <a:r>
              <a:rPr lang="fr-FR" dirty="0"/>
              <a:t>GCM </a:t>
            </a:r>
            <a:r>
              <a:rPr lang="fr-FR" i="1" dirty="0"/>
              <a:t>(nouvel équilibre atmosphérique)</a:t>
            </a:r>
          </a:p>
        </p:txBody>
      </p:sp>
      <p:cxnSp>
        <p:nvCxnSpPr>
          <p:cNvPr id="13" name="Connecteur droit 12">
            <a:extLst>
              <a:ext uri="{FF2B5EF4-FFF2-40B4-BE49-F238E27FC236}">
                <a16:creationId xmlns:a16="http://schemas.microsoft.com/office/drawing/2014/main" id="{AD9DF111-4110-2086-3312-D3569F667755}"/>
              </a:ext>
            </a:extLst>
          </p:cNvPr>
          <p:cNvCxnSpPr>
            <a:cxnSpLocks/>
          </p:cNvCxnSpPr>
          <p:nvPr/>
        </p:nvCxnSpPr>
        <p:spPr>
          <a:xfrm flipH="1">
            <a:off x="7675225" y="2983736"/>
            <a:ext cx="8971" cy="542574"/>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61125B1-B6A6-4DBA-6A5E-B254D35E3FF0}"/>
              </a:ext>
            </a:extLst>
          </p:cNvPr>
          <p:cNvCxnSpPr>
            <a:cxnSpLocks/>
            <a:stCxn id="22" idx="3"/>
            <a:endCxn id="3" idx="1"/>
          </p:cNvCxnSpPr>
          <p:nvPr/>
        </p:nvCxnSpPr>
        <p:spPr>
          <a:xfrm flipV="1">
            <a:off x="3163451" y="1694783"/>
            <a:ext cx="661575" cy="362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E0B410D-5E7B-09D9-F775-60B465C2C72E}"/>
              </a:ext>
            </a:extLst>
          </p:cNvPr>
          <p:cNvCxnSpPr>
            <a:cxnSpLocks/>
          </p:cNvCxnSpPr>
          <p:nvPr/>
        </p:nvCxnSpPr>
        <p:spPr>
          <a:xfrm>
            <a:off x="2257189" y="2688482"/>
            <a:ext cx="0" cy="63999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551A6F5-BFEB-709B-87C1-8F9E525B17B6}"/>
              </a:ext>
            </a:extLst>
          </p:cNvPr>
          <p:cNvCxnSpPr>
            <a:cxnSpLocks/>
          </p:cNvCxnSpPr>
          <p:nvPr/>
        </p:nvCxnSpPr>
        <p:spPr>
          <a:xfrm>
            <a:off x="3550635" y="5255617"/>
            <a:ext cx="0" cy="332047"/>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B0C81813-3FF3-F4E6-C53B-F8A3B418F0CE}"/>
                  </a:ext>
                </a:extLst>
              </p:cNvPr>
              <p:cNvSpPr txBox="1"/>
              <p:nvPr/>
            </p:nvSpPr>
            <p:spPr>
              <a:xfrm>
                <a:off x="1606084" y="5590957"/>
                <a:ext cx="2775158" cy="433240"/>
              </a:xfrm>
              <a:prstGeom prst="roundRect">
                <a:avLst/>
              </a:prstGeom>
              <a:solidFill>
                <a:schemeClr val="accent2"/>
              </a:solidFill>
              <a:ln>
                <a:noFill/>
              </a:ln>
            </p:spPr>
            <p:txBody>
              <a:bodyPr wrap="square" rtlCol="0">
                <a:spAutoFit/>
              </a:bodyPr>
              <a:lstStyle/>
              <a:p>
                <a:r>
                  <a:rPr lang="fr-FR" dirty="0">
                    <a:solidFill>
                      <a:schemeClr val="tx1"/>
                    </a:solidFill>
                  </a:rPr>
                  <a:t>Sortie quand </a:t>
                </a:r>
                <a14:m>
                  <m:oMath xmlns:m="http://schemas.openxmlformats.org/officeDocument/2006/math">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𝑇</m:t>
                        </m:r>
                      </m:e>
                      <m:sub>
                        <m:r>
                          <a:rPr lang="fr-FR" i="1">
                            <a:solidFill>
                              <a:schemeClr val="tx1"/>
                            </a:solidFill>
                            <a:latin typeface="Cambria Math" panose="02040503050406030204" pitchFamily="18" charset="0"/>
                          </a:rPr>
                          <m:t>𝑠𝑢𝑟𝑓</m:t>
                        </m:r>
                      </m:sub>
                    </m:sSub>
                    <m:r>
                      <a:rPr lang="fr-FR" i="1">
                        <a:solidFill>
                          <a:schemeClr val="tx1"/>
                        </a:solidFill>
                        <a:latin typeface="Cambria Math" panose="02040503050406030204" pitchFamily="18" charset="0"/>
                        <a:ea typeface="Cambria Math" panose="02040503050406030204" pitchFamily="18" charset="0"/>
                      </a:rPr>
                      <m:t>&lt;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𝑇</m:t>
                        </m:r>
                      </m:e>
                      <m:sub>
                        <m:r>
                          <a:rPr lang="fr-FR" i="1">
                            <a:solidFill>
                              <a:schemeClr val="tx1"/>
                            </a:solidFill>
                            <a:latin typeface="Cambria Math" panose="02040503050406030204" pitchFamily="18" charset="0"/>
                            <a:ea typeface="Cambria Math" panose="02040503050406030204" pitchFamily="18" charset="0"/>
                          </a:rPr>
                          <m:t>𝑓𝑢𝑠</m:t>
                        </m:r>
                      </m:sub>
                    </m:sSub>
                  </m:oMath>
                </a14:m>
                <a:endParaRPr lang="fr-FR" dirty="0">
                  <a:solidFill>
                    <a:schemeClr val="tx1"/>
                  </a:solidFill>
                </a:endParaRPr>
              </a:p>
            </p:txBody>
          </p:sp>
        </mc:Choice>
        <mc:Fallback xmlns="">
          <p:sp>
            <p:nvSpPr>
              <p:cNvPr id="19" name="ZoneTexte 18">
                <a:extLst>
                  <a:ext uri="{FF2B5EF4-FFF2-40B4-BE49-F238E27FC236}">
                    <a16:creationId xmlns:a16="http://schemas.microsoft.com/office/drawing/2014/main" id="{B0C81813-3FF3-F4E6-C53B-F8A3B418F0CE}"/>
                  </a:ext>
                </a:extLst>
              </p:cNvPr>
              <p:cNvSpPr txBox="1">
                <a:spLocks noRot="1" noChangeAspect="1" noMove="1" noResize="1" noEditPoints="1" noAdjustHandles="1" noChangeArrowheads="1" noChangeShapeType="1" noTextEdit="1"/>
              </p:cNvSpPr>
              <p:nvPr/>
            </p:nvSpPr>
            <p:spPr>
              <a:xfrm>
                <a:off x="1606084" y="5590957"/>
                <a:ext cx="2775158" cy="433240"/>
              </a:xfrm>
              <a:prstGeom prst="roundRect">
                <a:avLst/>
              </a:prstGeom>
              <a:blipFill>
                <a:blip r:embed="rId3"/>
                <a:stretch>
                  <a:fillRect l="-1096" t="-1408" b="-14085"/>
                </a:stretch>
              </a:blipFill>
              <a:ln>
                <a:noFill/>
              </a:ln>
            </p:spPr>
            <p:txBody>
              <a:bodyPr/>
              <a:lstStyle/>
              <a:p>
                <a:r>
                  <a:rPr lang="fr-FR">
                    <a:noFill/>
                  </a:rPr>
                  <a:t> </a:t>
                </a:r>
              </a:p>
            </p:txBody>
          </p:sp>
        </mc:Fallback>
      </mc:AlternateContent>
      <p:sp>
        <p:nvSpPr>
          <p:cNvPr id="20" name="ZoneTexte 19">
            <a:extLst>
              <a:ext uri="{FF2B5EF4-FFF2-40B4-BE49-F238E27FC236}">
                <a16:creationId xmlns:a16="http://schemas.microsoft.com/office/drawing/2014/main" id="{10279329-D370-7BA1-FC1F-C78E19557E38}"/>
              </a:ext>
            </a:extLst>
          </p:cNvPr>
          <p:cNvSpPr txBox="1"/>
          <p:nvPr/>
        </p:nvSpPr>
        <p:spPr>
          <a:xfrm>
            <a:off x="8956072" y="3772438"/>
            <a:ext cx="2101372" cy="408623"/>
          </a:xfrm>
          <a:prstGeom prst="roundRect">
            <a:avLst/>
          </a:prstGeom>
          <a:solidFill>
            <a:schemeClr val="accent6"/>
          </a:solidFill>
          <a:ln>
            <a:noFill/>
          </a:ln>
        </p:spPr>
        <p:txBody>
          <a:bodyPr wrap="square" rtlCol="0">
            <a:spAutoFit/>
          </a:bodyPr>
          <a:lstStyle/>
          <a:p>
            <a:r>
              <a:rPr lang="fr-FR" dirty="0"/>
              <a:t>Mixer l’atmosphère</a:t>
            </a:r>
          </a:p>
        </p:txBody>
      </p:sp>
      <p:sp>
        <p:nvSpPr>
          <p:cNvPr id="22" name="ZoneTexte 21">
            <a:extLst>
              <a:ext uri="{FF2B5EF4-FFF2-40B4-BE49-F238E27FC236}">
                <a16:creationId xmlns:a16="http://schemas.microsoft.com/office/drawing/2014/main" id="{664C6B17-1D04-2E69-7664-519144DBBAF6}"/>
              </a:ext>
            </a:extLst>
          </p:cNvPr>
          <p:cNvSpPr txBox="1"/>
          <p:nvPr/>
        </p:nvSpPr>
        <p:spPr>
          <a:xfrm>
            <a:off x="667693" y="1034391"/>
            <a:ext cx="2495758" cy="1328023"/>
          </a:xfrm>
          <a:prstGeom prst="roundRect">
            <a:avLst/>
          </a:prstGeom>
          <a:solidFill>
            <a:srgbClr val="C00000"/>
          </a:solidFill>
          <a:ln>
            <a:noFill/>
          </a:ln>
        </p:spPr>
        <p:txBody>
          <a:bodyPr wrap="square" rtlCol="0">
            <a:spAutoFit/>
          </a:bodyPr>
          <a:lstStyle/>
          <a:p>
            <a:r>
              <a:rPr lang="fr-FR" b="1" dirty="0"/>
              <a:t>Paramètres initiaux :</a:t>
            </a:r>
          </a:p>
          <a:p>
            <a:r>
              <a:rPr lang="fr-FR" i="1" dirty="0"/>
              <a:t>P = 2bars </a:t>
            </a:r>
            <a:r>
              <a:rPr lang="fr-FR" dirty="0"/>
              <a:t>|</a:t>
            </a:r>
            <a:r>
              <a:rPr lang="fr-FR" i="1" dirty="0"/>
              <a:t> f(CO2)=0,81</a:t>
            </a:r>
          </a:p>
          <a:p>
            <a:r>
              <a:rPr lang="fr-FR" i="1" dirty="0"/>
              <a:t>f(H2)=0,15 </a:t>
            </a:r>
            <a:r>
              <a:rPr lang="fr-FR" dirty="0"/>
              <a:t>|</a:t>
            </a:r>
            <a:r>
              <a:rPr lang="fr-FR" i="1" dirty="0"/>
              <a:t> f(CH4)=0</a:t>
            </a:r>
          </a:p>
          <a:p>
            <a:r>
              <a:rPr lang="fr-FR" i="1" dirty="0"/>
              <a:t>f(N2)=0,04</a:t>
            </a:r>
          </a:p>
        </p:txBody>
      </p:sp>
      <p:sp>
        <p:nvSpPr>
          <p:cNvPr id="23" name="ZoneTexte 22">
            <a:extLst>
              <a:ext uri="{FF2B5EF4-FFF2-40B4-BE49-F238E27FC236}">
                <a16:creationId xmlns:a16="http://schemas.microsoft.com/office/drawing/2014/main" id="{4D59DCFF-9B61-A9B6-84B9-12D9DB918DA8}"/>
              </a:ext>
            </a:extLst>
          </p:cNvPr>
          <p:cNvSpPr txBox="1"/>
          <p:nvPr/>
        </p:nvSpPr>
        <p:spPr>
          <a:xfrm>
            <a:off x="1698765" y="2834396"/>
            <a:ext cx="604057" cy="338554"/>
          </a:xfrm>
          <a:prstGeom prst="rect">
            <a:avLst/>
          </a:prstGeom>
          <a:noFill/>
        </p:spPr>
        <p:txBody>
          <a:bodyPr wrap="square" rtlCol="0">
            <a:spAutoFit/>
          </a:bodyPr>
          <a:lstStyle/>
          <a:p>
            <a:r>
              <a:rPr lang="fr-FR" sz="1600" i="1" dirty="0">
                <a:solidFill>
                  <a:srgbClr val="AFABAB"/>
                </a:solidFill>
              </a:rPr>
              <a:t>P, T</a:t>
            </a:r>
          </a:p>
        </p:txBody>
      </p:sp>
      <p:sp>
        <p:nvSpPr>
          <p:cNvPr id="25" name="ZoneTexte 24">
            <a:extLst>
              <a:ext uri="{FF2B5EF4-FFF2-40B4-BE49-F238E27FC236}">
                <a16:creationId xmlns:a16="http://schemas.microsoft.com/office/drawing/2014/main" id="{AB8F782E-7D11-9017-3A76-619ABA3BFD7A}"/>
              </a:ext>
            </a:extLst>
          </p:cNvPr>
          <p:cNvSpPr txBox="1"/>
          <p:nvPr/>
        </p:nvSpPr>
        <p:spPr>
          <a:xfrm>
            <a:off x="9874430" y="4171257"/>
            <a:ext cx="1371033" cy="584775"/>
          </a:xfrm>
          <a:prstGeom prst="rect">
            <a:avLst/>
          </a:prstGeom>
          <a:noFill/>
        </p:spPr>
        <p:txBody>
          <a:bodyPr wrap="square" rtlCol="0">
            <a:spAutoFit/>
          </a:bodyPr>
          <a:lstStyle/>
          <a:p>
            <a:r>
              <a:rPr lang="fr-FR" sz="1600" i="1" dirty="0">
                <a:solidFill>
                  <a:srgbClr val="AFABAB"/>
                </a:solidFill>
              </a:rPr>
              <a:t> f(CO2), f(H2), </a:t>
            </a:r>
          </a:p>
          <a:p>
            <a:r>
              <a:rPr lang="fr-FR" sz="1600" i="1" dirty="0">
                <a:solidFill>
                  <a:srgbClr val="AFABAB"/>
                </a:solidFill>
              </a:rPr>
              <a:t>f(CH4), f(N2)</a:t>
            </a:r>
          </a:p>
        </p:txBody>
      </p:sp>
      <p:grpSp>
        <p:nvGrpSpPr>
          <p:cNvPr id="26" name="Groupe 25">
            <a:extLst>
              <a:ext uri="{FF2B5EF4-FFF2-40B4-BE49-F238E27FC236}">
                <a16:creationId xmlns:a16="http://schemas.microsoft.com/office/drawing/2014/main" id="{32066E6E-9C78-014A-DD37-A02675618B2C}"/>
              </a:ext>
            </a:extLst>
          </p:cNvPr>
          <p:cNvGrpSpPr/>
          <p:nvPr/>
        </p:nvGrpSpPr>
        <p:grpSpPr>
          <a:xfrm>
            <a:off x="6756867" y="3457623"/>
            <a:ext cx="2011186" cy="1082966"/>
            <a:chOff x="3377300" y="6057580"/>
            <a:chExt cx="2011186" cy="1082966"/>
          </a:xfrm>
        </p:grpSpPr>
        <p:sp>
          <p:nvSpPr>
            <p:cNvPr id="27" name="Rectangle 26">
              <a:extLst>
                <a:ext uri="{FF2B5EF4-FFF2-40B4-BE49-F238E27FC236}">
                  <a16:creationId xmlns:a16="http://schemas.microsoft.com/office/drawing/2014/main" id="{8A9226B1-4B53-1877-B508-1F4BA562D77B}"/>
                </a:ext>
              </a:extLst>
            </p:cNvPr>
            <p:cNvSpPr/>
            <p:nvPr/>
          </p:nvSpPr>
          <p:spPr>
            <a:xfrm>
              <a:off x="3388141" y="6057580"/>
              <a:ext cx="1843817" cy="1038254"/>
            </a:xfrm>
            <a:prstGeom prst="rect">
              <a:avLst/>
            </a:prstGeom>
            <a:solidFill>
              <a:srgbClr val="AFAB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D276844E-4064-DFFF-B0CA-74825DB1AB4B}"/>
                </a:ext>
              </a:extLst>
            </p:cNvPr>
            <p:cNvSpPr txBox="1"/>
            <p:nvPr/>
          </p:nvSpPr>
          <p:spPr>
            <a:xfrm>
              <a:off x="4295658" y="6494215"/>
              <a:ext cx="1092828" cy="646331"/>
            </a:xfrm>
            <a:prstGeom prst="rect">
              <a:avLst/>
            </a:prstGeom>
            <a:noFill/>
          </p:spPr>
          <p:txBody>
            <a:bodyPr wrap="square" rtlCol="0">
              <a:spAutoFit/>
            </a:bodyPr>
            <a:lstStyle/>
            <a:p>
              <a:r>
                <a:rPr lang="fr-FR" dirty="0"/>
                <a:t>Si f(CH4) &gt; seuil</a:t>
              </a:r>
            </a:p>
          </p:txBody>
        </p:sp>
        <p:cxnSp>
          <p:nvCxnSpPr>
            <p:cNvPr id="29" name="Connecteur droit 28">
              <a:extLst>
                <a:ext uri="{FF2B5EF4-FFF2-40B4-BE49-F238E27FC236}">
                  <a16:creationId xmlns:a16="http://schemas.microsoft.com/office/drawing/2014/main" id="{E05E7F2B-7E9C-AA49-02EB-E1F05FF57448}"/>
                </a:ext>
              </a:extLst>
            </p:cNvPr>
            <p:cNvCxnSpPr>
              <a:cxnSpLocks/>
            </p:cNvCxnSpPr>
            <p:nvPr/>
          </p:nvCxnSpPr>
          <p:spPr>
            <a:xfrm flipV="1">
              <a:off x="3377300" y="6057580"/>
              <a:ext cx="1854658" cy="103825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CB698673-CD12-EF3D-115D-BF3A2120DD99}"/>
                </a:ext>
              </a:extLst>
            </p:cNvPr>
            <p:cNvSpPr txBox="1"/>
            <p:nvPr/>
          </p:nvSpPr>
          <p:spPr>
            <a:xfrm>
              <a:off x="3471253" y="6126267"/>
              <a:ext cx="793536" cy="369332"/>
            </a:xfrm>
            <a:prstGeom prst="rect">
              <a:avLst/>
            </a:prstGeom>
            <a:noFill/>
          </p:spPr>
          <p:txBody>
            <a:bodyPr wrap="square" rtlCol="0">
              <a:spAutoFit/>
            </a:bodyPr>
            <a:lstStyle/>
            <a:p>
              <a:r>
                <a:rPr lang="fr-FR" dirty="0"/>
                <a:t>Sinon</a:t>
              </a:r>
            </a:p>
          </p:txBody>
        </p:sp>
      </p:grpSp>
      <p:cxnSp>
        <p:nvCxnSpPr>
          <p:cNvPr id="32" name="Connecteur droit 31">
            <a:extLst>
              <a:ext uri="{FF2B5EF4-FFF2-40B4-BE49-F238E27FC236}">
                <a16:creationId xmlns:a16="http://schemas.microsoft.com/office/drawing/2014/main" id="{358BAE72-59C4-E56B-CD08-4EF6C252626C}"/>
              </a:ext>
            </a:extLst>
          </p:cNvPr>
          <p:cNvCxnSpPr>
            <a:cxnSpLocks/>
          </p:cNvCxnSpPr>
          <p:nvPr/>
        </p:nvCxnSpPr>
        <p:spPr>
          <a:xfrm flipH="1">
            <a:off x="3174745" y="5257360"/>
            <a:ext cx="1702055" cy="0"/>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99D55A17-39B8-1AED-FC6E-C10E87A1C9A5}"/>
              </a:ext>
            </a:extLst>
          </p:cNvPr>
          <p:cNvSpPr txBox="1"/>
          <p:nvPr/>
        </p:nvSpPr>
        <p:spPr>
          <a:xfrm>
            <a:off x="2570688" y="4791266"/>
            <a:ext cx="604057" cy="338554"/>
          </a:xfrm>
          <a:prstGeom prst="rect">
            <a:avLst/>
          </a:prstGeom>
          <a:noFill/>
        </p:spPr>
        <p:txBody>
          <a:bodyPr wrap="square" rtlCol="0">
            <a:spAutoFit/>
          </a:bodyPr>
          <a:lstStyle/>
          <a:p>
            <a:r>
              <a:rPr lang="fr-FR" sz="1600" i="1" dirty="0">
                <a:solidFill>
                  <a:srgbClr val="AFABAB"/>
                </a:solidFill>
              </a:rPr>
              <a:t>P, T</a:t>
            </a:r>
          </a:p>
        </p:txBody>
      </p:sp>
      <p:cxnSp>
        <p:nvCxnSpPr>
          <p:cNvPr id="43" name="Connecteur droit 42">
            <a:extLst>
              <a:ext uri="{FF2B5EF4-FFF2-40B4-BE49-F238E27FC236}">
                <a16:creationId xmlns:a16="http://schemas.microsoft.com/office/drawing/2014/main" id="{C1EA7164-F46D-9AA8-5FC6-3D92195DFE06}"/>
              </a:ext>
            </a:extLst>
          </p:cNvPr>
          <p:cNvCxnSpPr>
            <a:cxnSpLocks/>
          </p:cNvCxnSpPr>
          <p:nvPr/>
        </p:nvCxnSpPr>
        <p:spPr>
          <a:xfrm>
            <a:off x="5057062" y="2052327"/>
            <a:ext cx="0" cy="636155"/>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BDCF478-1E2A-63E4-5B43-475A491EEDF1}"/>
              </a:ext>
            </a:extLst>
          </p:cNvPr>
          <p:cNvCxnSpPr>
            <a:cxnSpLocks/>
          </p:cNvCxnSpPr>
          <p:nvPr/>
        </p:nvCxnSpPr>
        <p:spPr>
          <a:xfrm>
            <a:off x="2229976" y="2688482"/>
            <a:ext cx="2854784" cy="0"/>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59345148-2C0E-3787-22E9-37F2A9887748}"/>
              </a:ext>
            </a:extLst>
          </p:cNvPr>
          <p:cNvCxnSpPr>
            <a:cxnSpLocks/>
            <a:stCxn id="9" idx="3"/>
          </p:cNvCxnSpPr>
          <p:nvPr/>
        </p:nvCxnSpPr>
        <p:spPr>
          <a:xfrm>
            <a:off x="5848605" y="3989540"/>
            <a:ext cx="914201" cy="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FD9D5742-621B-5205-C5F6-B60AAEBAEE56}"/>
              </a:ext>
            </a:extLst>
          </p:cNvPr>
          <p:cNvCxnSpPr>
            <a:cxnSpLocks/>
          </p:cNvCxnSpPr>
          <p:nvPr/>
        </p:nvCxnSpPr>
        <p:spPr>
          <a:xfrm flipV="1">
            <a:off x="8591269" y="3969845"/>
            <a:ext cx="364803" cy="2943"/>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D3CA4B49-96A5-3191-F3C4-A54E0179060C}"/>
              </a:ext>
            </a:extLst>
          </p:cNvPr>
          <p:cNvCxnSpPr>
            <a:cxnSpLocks/>
          </p:cNvCxnSpPr>
          <p:nvPr/>
        </p:nvCxnSpPr>
        <p:spPr>
          <a:xfrm>
            <a:off x="9807534" y="4174673"/>
            <a:ext cx="0" cy="57397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2E006FE5-3230-0B16-E19C-3F07F87E4CF4}"/>
              </a:ext>
            </a:extLst>
          </p:cNvPr>
          <p:cNvCxnSpPr>
            <a:cxnSpLocks/>
          </p:cNvCxnSpPr>
          <p:nvPr/>
        </p:nvCxnSpPr>
        <p:spPr>
          <a:xfrm>
            <a:off x="4713066" y="3003673"/>
            <a:ext cx="2997835" cy="0"/>
          </a:xfrm>
          <a:prstGeom prst="line">
            <a:avLst/>
          </a:prstGeom>
          <a:ln w="571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80" name="Connecteur droit avec flèche 79">
            <a:extLst>
              <a:ext uri="{FF2B5EF4-FFF2-40B4-BE49-F238E27FC236}">
                <a16:creationId xmlns:a16="http://schemas.microsoft.com/office/drawing/2014/main" id="{6A2F01FE-654B-57E7-A2C1-C6C99E699CBD}"/>
              </a:ext>
            </a:extLst>
          </p:cNvPr>
          <p:cNvCxnSpPr>
            <a:cxnSpLocks/>
          </p:cNvCxnSpPr>
          <p:nvPr/>
        </p:nvCxnSpPr>
        <p:spPr>
          <a:xfrm>
            <a:off x="4741641" y="2983736"/>
            <a:ext cx="0" cy="341792"/>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19CBBD0F-BA66-ACF1-0D58-36B2C947303E}"/>
              </a:ext>
            </a:extLst>
          </p:cNvPr>
          <p:cNvCxnSpPr>
            <a:cxnSpLocks/>
          </p:cNvCxnSpPr>
          <p:nvPr/>
        </p:nvCxnSpPr>
        <p:spPr>
          <a:xfrm flipV="1">
            <a:off x="3174745" y="4641195"/>
            <a:ext cx="0" cy="645999"/>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092881B4-D059-5EF0-8223-0C3E51C90FCF}"/>
              </a:ext>
            </a:extLst>
          </p:cNvPr>
          <p:cNvSpPr txBox="1"/>
          <p:nvPr/>
        </p:nvSpPr>
        <p:spPr>
          <a:xfrm>
            <a:off x="298887" y="444369"/>
            <a:ext cx="8039783" cy="461665"/>
          </a:xfrm>
          <a:prstGeom prst="rect">
            <a:avLst/>
          </a:prstGeom>
          <a:noFill/>
        </p:spPr>
        <p:txBody>
          <a:bodyPr wrap="square" rtlCol="0">
            <a:spAutoFit/>
          </a:bodyPr>
          <a:lstStyle/>
          <a:p>
            <a:r>
              <a:rPr lang="fr-FR" sz="2400" noProof="0" dirty="0"/>
              <a:t>Couplage avec le modèle biologique</a:t>
            </a:r>
          </a:p>
        </p:txBody>
      </p:sp>
      <p:sp>
        <p:nvSpPr>
          <p:cNvPr id="12" name="ZoneTexte 11">
            <a:extLst>
              <a:ext uri="{FF2B5EF4-FFF2-40B4-BE49-F238E27FC236}">
                <a16:creationId xmlns:a16="http://schemas.microsoft.com/office/drawing/2014/main" id="{71A11315-41A5-3051-0205-75A5034D072D}"/>
              </a:ext>
            </a:extLst>
          </p:cNvPr>
          <p:cNvSpPr txBox="1"/>
          <p:nvPr/>
        </p:nvSpPr>
        <p:spPr>
          <a:xfrm>
            <a:off x="8086958" y="4744839"/>
            <a:ext cx="3441152" cy="1021556"/>
          </a:xfrm>
          <a:prstGeom prst="roundRect">
            <a:avLst/>
          </a:prstGeom>
          <a:solidFill>
            <a:schemeClr val="accent1"/>
          </a:solidFill>
          <a:ln>
            <a:noFill/>
          </a:ln>
        </p:spPr>
        <p:txBody>
          <a:bodyPr wrap="square" rtlCol="0">
            <a:spAutoFit/>
          </a:bodyPr>
          <a:lstStyle/>
          <a:p>
            <a:r>
              <a:rPr lang="fr-FR" dirty="0"/>
              <a:t>Créer les tables d’absorption spécifiques à la composition atmosphérique</a:t>
            </a:r>
            <a:endParaRPr lang="fr-FR" i="1" dirty="0"/>
          </a:p>
        </p:txBody>
      </p:sp>
      <p:cxnSp>
        <p:nvCxnSpPr>
          <p:cNvPr id="14" name="Connecteur droit avec flèche 13">
            <a:extLst>
              <a:ext uri="{FF2B5EF4-FFF2-40B4-BE49-F238E27FC236}">
                <a16:creationId xmlns:a16="http://schemas.microsoft.com/office/drawing/2014/main" id="{4F1D90F8-0F49-F648-E5BC-6CB8ADC79999}"/>
              </a:ext>
            </a:extLst>
          </p:cNvPr>
          <p:cNvCxnSpPr>
            <a:cxnSpLocks/>
            <a:stCxn id="12" idx="1"/>
          </p:cNvCxnSpPr>
          <p:nvPr/>
        </p:nvCxnSpPr>
        <p:spPr>
          <a:xfrm flipH="1">
            <a:off x="7502013" y="5255617"/>
            <a:ext cx="584945" cy="0"/>
          </a:xfrm>
          <a:prstGeom prst="straightConnector1">
            <a:avLst/>
          </a:prstGeom>
          <a:ln w="57150">
            <a:solidFill>
              <a:srgbClr val="AFABAB"/>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A697DEB7-0AB8-73F2-33DA-4E7B1F03E424}"/>
              </a:ext>
            </a:extLst>
          </p:cNvPr>
          <p:cNvPicPr>
            <a:picLocks noChangeAspect="1"/>
          </p:cNvPicPr>
          <p:nvPr/>
        </p:nvPicPr>
        <p:blipFill>
          <a:blip r:embed="rId4"/>
          <a:stretch>
            <a:fillRect/>
          </a:stretch>
        </p:blipFill>
        <p:spPr>
          <a:xfrm>
            <a:off x="10954751" y="5031650"/>
            <a:ext cx="511087" cy="511087"/>
          </a:xfrm>
          <a:prstGeom prst="rect">
            <a:avLst/>
          </a:prstGeom>
        </p:spPr>
      </p:pic>
      <p:grpSp>
        <p:nvGrpSpPr>
          <p:cNvPr id="4" name="Groupe 3">
            <a:extLst>
              <a:ext uri="{FF2B5EF4-FFF2-40B4-BE49-F238E27FC236}">
                <a16:creationId xmlns:a16="http://schemas.microsoft.com/office/drawing/2014/main" id="{FE3AC27C-DAF2-E065-A685-E3022419F23A}"/>
              </a:ext>
            </a:extLst>
          </p:cNvPr>
          <p:cNvGrpSpPr/>
          <p:nvPr/>
        </p:nvGrpSpPr>
        <p:grpSpPr>
          <a:xfrm>
            <a:off x="389165" y="24618"/>
            <a:ext cx="11413670" cy="317166"/>
            <a:chOff x="424544" y="144499"/>
            <a:chExt cx="11413670" cy="317166"/>
          </a:xfrm>
        </p:grpSpPr>
        <p:sp>
          <p:nvSpPr>
            <p:cNvPr id="5" name="ZoneTexte 4">
              <a:extLst>
                <a:ext uri="{FF2B5EF4-FFF2-40B4-BE49-F238E27FC236}">
                  <a16:creationId xmlns:a16="http://schemas.microsoft.com/office/drawing/2014/main" id="{1438368C-E607-8D41-07E6-D6938802D5CD}"/>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8" name="ZoneTexte 7">
              <a:extLst>
                <a:ext uri="{FF2B5EF4-FFF2-40B4-BE49-F238E27FC236}">
                  <a16:creationId xmlns:a16="http://schemas.microsoft.com/office/drawing/2014/main" id="{035CD49E-DA4A-D366-C8FD-1F07818BB6FC}"/>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0" name="ZoneTexte 9">
              <a:extLst>
                <a:ext uri="{FF2B5EF4-FFF2-40B4-BE49-F238E27FC236}">
                  <a16:creationId xmlns:a16="http://schemas.microsoft.com/office/drawing/2014/main" id="{4C43B252-8250-F072-DD7D-278700AFA5EA}"/>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8" name="ZoneTexte 17">
              <a:extLst>
                <a:ext uri="{FF2B5EF4-FFF2-40B4-BE49-F238E27FC236}">
                  <a16:creationId xmlns:a16="http://schemas.microsoft.com/office/drawing/2014/main" id="{8FCECC5E-94D8-8250-FF28-890BAC67AF6D}"/>
                </a:ext>
              </a:extLst>
            </p:cNvPr>
            <p:cNvSpPr txBox="1"/>
            <p:nvPr/>
          </p:nvSpPr>
          <p:spPr>
            <a:xfrm>
              <a:off x="7728856" y="152407"/>
              <a:ext cx="2013858" cy="307777"/>
            </a:xfrm>
            <a:prstGeom prst="rect">
              <a:avLst/>
            </a:prstGeom>
            <a:noFill/>
          </p:spPr>
          <p:txBody>
            <a:bodyPr wrap="square" rtlCol="0">
              <a:spAutoFit/>
            </a:bodyPr>
            <a:lstStyle/>
            <a:p>
              <a:pPr algn="ctr"/>
              <a:r>
                <a:rPr lang="fr-FR" sz="1400" b="1" dirty="0"/>
                <a:t>Modèle climatique 3D</a:t>
              </a:r>
            </a:p>
          </p:txBody>
        </p:sp>
        <p:sp>
          <p:nvSpPr>
            <p:cNvPr id="21" name="ZoneTexte 20">
              <a:extLst>
                <a:ext uri="{FF2B5EF4-FFF2-40B4-BE49-F238E27FC236}">
                  <a16:creationId xmlns:a16="http://schemas.microsoft.com/office/drawing/2014/main" id="{8E13C788-1339-677E-D396-6D0BD465EAFB}"/>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311973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P spid="19" grpId="0" animBg="1"/>
      <p:bldP spid="20" grpId="0" animBg="1"/>
      <p:bldP spid="22" grpId="0" animBg="1"/>
      <p:bldP spid="23" grpId="0"/>
      <p:bldP spid="25" grpId="0"/>
      <p:bldP spid="36"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C27B-3E07-49C3-0AD0-E0A07E3027D0}"/>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69501CCE-1A3E-E98F-D4B5-2F33A7240A26}"/>
              </a:ext>
            </a:extLst>
          </p:cNvPr>
          <p:cNvSpPr txBox="1"/>
          <p:nvPr/>
        </p:nvSpPr>
        <p:spPr>
          <a:xfrm>
            <a:off x="298887" y="444369"/>
            <a:ext cx="8039783" cy="461665"/>
          </a:xfrm>
          <a:prstGeom prst="rect">
            <a:avLst/>
          </a:prstGeom>
          <a:noFill/>
        </p:spPr>
        <p:txBody>
          <a:bodyPr wrap="square" rtlCol="0">
            <a:spAutoFit/>
          </a:bodyPr>
          <a:lstStyle/>
          <a:p>
            <a:r>
              <a:rPr lang="fr-FR" sz="2400" noProof="0" dirty="0"/>
              <a:t>Conclusion du stage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C8B612E-76EE-0EA5-40CE-7526185CD2B4}"/>
                  </a:ext>
                </a:extLst>
              </p:cNvPr>
              <p:cNvSpPr txBox="1"/>
              <p:nvPr/>
            </p:nvSpPr>
            <p:spPr>
              <a:xfrm>
                <a:off x="636813" y="1361410"/>
                <a:ext cx="10918371" cy="1612214"/>
              </a:xfrm>
              <a:prstGeom prst="round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Ø"/>
                </a:pPr>
                <a:r>
                  <a:rPr lang="fr-FR" sz="2000" dirty="0"/>
                  <a:t>Résultats du couplage 1D cohérents mais à améliorer</a:t>
                </a:r>
              </a:p>
              <a:p>
                <a:pPr marL="342900" indent="-342900">
                  <a:lnSpc>
                    <a:spcPct val="150000"/>
                  </a:lnSpc>
                  <a:buFont typeface="Wingdings" panose="05000000000000000000" pitchFamily="2" charset="2"/>
                  <a:buChar char="Ø"/>
                </a:pPr>
                <a:r>
                  <a:rPr lang="fr-FR" sz="2000" dirty="0"/>
                  <a:t>Refroidissement de Mars comme dans </a:t>
                </a:r>
                <a:r>
                  <a:rPr lang="fr-FR" sz="2000" dirty="0" err="1"/>
                  <a:t>Sauterey</a:t>
                </a:r>
                <a:r>
                  <a:rPr lang="fr-FR" sz="2000" dirty="0"/>
                  <a:t> et al. (2022)</a:t>
                </a:r>
              </a:p>
              <a:p>
                <a:pPr marL="342900" indent="-342900">
                  <a:lnSpc>
                    <a:spcPct val="150000"/>
                  </a:lnSpc>
                  <a:buFont typeface="Wingdings" panose="05000000000000000000" pitchFamily="2" charset="2"/>
                  <a:buChar char="Ø"/>
                </a:pPr>
                <a:r>
                  <a:rPr lang="fr-FR" sz="2000" dirty="0"/>
                  <a:t>Échelles de temps différentes : </a:t>
                </a:r>
                <a14:m>
                  <m:oMath xmlns:m="http://schemas.openxmlformats.org/officeDocument/2006/math">
                    <m:sSup>
                      <m:sSupPr>
                        <m:ctrlPr>
                          <a:rPr lang="fr-FR" sz="2000" i="1" smtClean="0">
                            <a:latin typeface="Cambria Math" panose="02040503050406030204" pitchFamily="18" charset="0"/>
                          </a:rPr>
                        </m:ctrlPr>
                      </m:sSupPr>
                      <m:e>
                        <m:r>
                          <a:rPr lang="fr-FR" sz="2000" b="0" i="1" smtClean="0">
                            <a:latin typeface="Cambria Math" panose="02040503050406030204" pitchFamily="18" charset="0"/>
                          </a:rPr>
                          <m:t>10</m:t>
                        </m:r>
                      </m:e>
                      <m:sup>
                        <m:r>
                          <a:rPr lang="fr-FR" sz="2000" b="0" i="1" smtClean="0">
                            <a:latin typeface="Cambria Math" panose="02040503050406030204" pitchFamily="18" charset="0"/>
                          </a:rPr>
                          <m:t>5</m:t>
                        </m:r>
                      </m:sup>
                    </m:sSup>
                  </m:oMath>
                </a14:m>
                <a:r>
                  <a:rPr lang="fr-FR" sz="2000" dirty="0"/>
                  <a:t> ans pour </a:t>
                </a:r>
                <a:r>
                  <a:rPr lang="fr-FR" sz="2000" dirty="0" err="1"/>
                  <a:t>Sauterey</a:t>
                </a:r>
                <a:r>
                  <a:rPr lang="fr-FR" sz="2000" dirty="0"/>
                  <a:t> et al.,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10</m:t>
                        </m:r>
                      </m:e>
                      <m:sup>
                        <m:r>
                          <a:rPr lang="fr-FR" sz="2000" b="0" i="1" smtClean="0">
                            <a:latin typeface="Cambria Math" panose="02040503050406030204" pitchFamily="18" charset="0"/>
                          </a:rPr>
                          <m:t>3</m:t>
                        </m:r>
                      </m:sup>
                    </m:sSup>
                  </m:oMath>
                </a14:m>
                <a:r>
                  <a:rPr lang="fr-FR" sz="2000" dirty="0"/>
                  <a:t> ans dans mon cas </a:t>
                </a:r>
              </a:p>
            </p:txBody>
          </p:sp>
        </mc:Choice>
        <mc:Fallback xmlns="">
          <p:sp>
            <p:nvSpPr>
              <p:cNvPr id="7" name="ZoneTexte 6">
                <a:extLst>
                  <a:ext uri="{FF2B5EF4-FFF2-40B4-BE49-F238E27FC236}">
                    <a16:creationId xmlns:a16="http://schemas.microsoft.com/office/drawing/2014/main" id="{9C8B612E-76EE-0EA5-40CE-7526185CD2B4}"/>
                  </a:ext>
                </a:extLst>
              </p:cNvPr>
              <p:cNvSpPr txBox="1">
                <a:spLocks noRot="1" noChangeAspect="1" noMove="1" noResize="1" noEditPoints="1" noAdjustHandles="1" noChangeArrowheads="1" noChangeShapeType="1" noTextEdit="1"/>
              </p:cNvSpPr>
              <p:nvPr/>
            </p:nvSpPr>
            <p:spPr>
              <a:xfrm>
                <a:off x="636813" y="1361410"/>
                <a:ext cx="10918371" cy="1612214"/>
              </a:xfrm>
              <a:prstGeom prst="roundRect">
                <a:avLst/>
              </a:prstGeom>
              <a:blipFill>
                <a:blip r:embed="rId3"/>
                <a:stretch>
                  <a:fillRect/>
                </a:stretch>
              </a:blipFill>
            </p:spPr>
            <p:txBody>
              <a:bodyPr/>
              <a:lstStyle/>
              <a:p>
                <a:r>
                  <a:rPr lang="fr-FR">
                    <a:noFill/>
                  </a:rPr>
                  <a:t> </a:t>
                </a:r>
              </a:p>
            </p:txBody>
          </p:sp>
        </mc:Fallback>
      </mc:AlternateContent>
      <p:grpSp>
        <p:nvGrpSpPr>
          <p:cNvPr id="10" name="Groupe 9">
            <a:extLst>
              <a:ext uri="{FF2B5EF4-FFF2-40B4-BE49-F238E27FC236}">
                <a16:creationId xmlns:a16="http://schemas.microsoft.com/office/drawing/2014/main" id="{845BE702-ABC3-8BBA-8601-F27E9E0ED264}"/>
              </a:ext>
            </a:extLst>
          </p:cNvPr>
          <p:cNvGrpSpPr/>
          <p:nvPr/>
        </p:nvGrpSpPr>
        <p:grpSpPr>
          <a:xfrm>
            <a:off x="636814" y="3429000"/>
            <a:ext cx="10918371" cy="2759090"/>
            <a:chOff x="636814" y="4106845"/>
            <a:chExt cx="10918371" cy="2759090"/>
          </a:xfrm>
        </p:grpSpPr>
        <p:sp>
          <p:nvSpPr>
            <p:cNvPr id="8" name="ZoneTexte 7">
              <a:extLst>
                <a:ext uri="{FF2B5EF4-FFF2-40B4-BE49-F238E27FC236}">
                  <a16:creationId xmlns:a16="http://schemas.microsoft.com/office/drawing/2014/main" id="{D99A712B-22A5-16A3-ABC3-8A8997FF0BC4}"/>
                </a:ext>
              </a:extLst>
            </p:cNvPr>
            <p:cNvSpPr txBox="1"/>
            <p:nvPr/>
          </p:nvSpPr>
          <p:spPr>
            <a:xfrm>
              <a:off x="636814" y="4143488"/>
              <a:ext cx="10918371" cy="2722447"/>
            </a:xfrm>
            <a:prstGeom prst="roundRect">
              <a:avLst/>
            </a:prstGeom>
            <a:solidFill>
              <a:schemeClr val="tx2">
                <a:lumMod val="25000"/>
              </a:schemeClr>
            </a:solidFill>
            <a:ln>
              <a:solidFill>
                <a:schemeClr val="tx1"/>
              </a:solidFill>
            </a:ln>
          </p:spPr>
          <p:txBody>
            <a:bodyPr wrap="square" rtlCol="0">
              <a:spAutoFit/>
            </a:bodyPr>
            <a:lstStyle/>
            <a:p>
              <a:pPr>
                <a:lnSpc>
                  <a:spcPct val="150000"/>
                </a:lnSpc>
              </a:pPr>
              <a:endParaRPr lang="fr-FR" dirty="0"/>
            </a:p>
            <a:p>
              <a:pPr marL="285750" indent="-285750">
                <a:buFont typeface="Wingdings" panose="05000000000000000000" pitchFamily="2" charset="2"/>
                <a:buChar char="Ø"/>
              </a:pPr>
              <a:r>
                <a:rPr lang="fr-FR" sz="2000" dirty="0"/>
                <a:t>Complexification du modèle biologique créé par B. </a:t>
              </a:r>
              <a:r>
                <a:rPr lang="fr-FR" sz="2000" dirty="0" err="1"/>
                <a:t>Sauterey</a:t>
              </a:r>
              <a:r>
                <a:rPr lang="fr-FR" sz="2000" dirty="0"/>
                <a:t> et adaptation de ce dernier à un cas atmosphérique 1D</a:t>
              </a:r>
            </a:p>
            <a:p>
              <a:pPr marL="285750" indent="-285750">
                <a:lnSpc>
                  <a:spcPct val="150000"/>
                </a:lnSpc>
                <a:buFont typeface="Wingdings" panose="05000000000000000000" pitchFamily="2" charset="2"/>
                <a:buChar char="Ø"/>
              </a:pPr>
              <a:r>
                <a:rPr lang="fr-FR" sz="2000" dirty="0"/>
                <a:t>Couplage d’un modèle écologique et d’un modèle climatique 1D → rétroaction bioclimatique</a:t>
              </a:r>
            </a:p>
            <a:p>
              <a:pPr marL="285750" indent="-285750">
                <a:lnSpc>
                  <a:spcPct val="150000"/>
                </a:lnSpc>
                <a:buFont typeface="Wingdings" panose="05000000000000000000" pitchFamily="2" charset="2"/>
                <a:buChar char="Ø"/>
              </a:pPr>
              <a:r>
                <a:rPr lang="fr-FR" sz="2000" dirty="0"/>
                <a:t>Études de sensibilité en 1D </a:t>
              </a:r>
            </a:p>
            <a:p>
              <a:pPr marL="285750" indent="-285750">
                <a:lnSpc>
                  <a:spcPct val="150000"/>
                </a:lnSpc>
                <a:buFont typeface="Wingdings" panose="05000000000000000000" pitchFamily="2" charset="2"/>
                <a:buChar char="Ø"/>
              </a:pPr>
              <a:r>
                <a:rPr lang="fr-FR" sz="2000" dirty="0"/>
                <a:t>Couplage en 3D → codé mais pas encore lancé</a:t>
              </a:r>
            </a:p>
          </p:txBody>
        </p:sp>
        <p:sp>
          <p:nvSpPr>
            <p:cNvPr id="9" name="ZoneTexte 8">
              <a:extLst>
                <a:ext uri="{FF2B5EF4-FFF2-40B4-BE49-F238E27FC236}">
                  <a16:creationId xmlns:a16="http://schemas.microsoft.com/office/drawing/2014/main" id="{034C07E1-EDAB-C447-85C1-5A8FA5B26729}"/>
                </a:ext>
              </a:extLst>
            </p:cNvPr>
            <p:cNvSpPr txBox="1"/>
            <p:nvPr/>
          </p:nvSpPr>
          <p:spPr>
            <a:xfrm>
              <a:off x="636814" y="4106845"/>
              <a:ext cx="10918371" cy="419457"/>
            </a:xfrm>
            <a:prstGeom prst="round2SameRect">
              <a:avLst/>
            </a:prstGeom>
            <a:solidFill>
              <a:schemeClr val="bg1"/>
            </a:solidFill>
            <a:ln>
              <a:solidFill>
                <a:schemeClr val="tx1"/>
              </a:solidFill>
            </a:ln>
          </p:spPr>
          <p:txBody>
            <a:bodyPr wrap="square" rtlCol="0">
              <a:spAutoFit/>
            </a:bodyPr>
            <a:lstStyle/>
            <a:p>
              <a:r>
                <a:rPr lang="fr-FR" sz="2000" b="1" dirty="0"/>
                <a:t>Mon travail en bref</a:t>
              </a:r>
            </a:p>
          </p:txBody>
        </p:sp>
      </p:grpSp>
      <p:grpSp>
        <p:nvGrpSpPr>
          <p:cNvPr id="2" name="Groupe 1">
            <a:extLst>
              <a:ext uri="{FF2B5EF4-FFF2-40B4-BE49-F238E27FC236}">
                <a16:creationId xmlns:a16="http://schemas.microsoft.com/office/drawing/2014/main" id="{D451B6AD-0755-AFA6-F909-0BC5D2331358}"/>
              </a:ext>
            </a:extLst>
          </p:cNvPr>
          <p:cNvGrpSpPr/>
          <p:nvPr/>
        </p:nvGrpSpPr>
        <p:grpSpPr>
          <a:xfrm>
            <a:off x="389165" y="24618"/>
            <a:ext cx="11413670" cy="317166"/>
            <a:chOff x="424544" y="144499"/>
            <a:chExt cx="11413670" cy="317166"/>
          </a:xfrm>
        </p:grpSpPr>
        <p:sp>
          <p:nvSpPr>
            <p:cNvPr id="4" name="ZoneTexte 3">
              <a:extLst>
                <a:ext uri="{FF2B5EF4-FFF2-40B4-BE49-F238E27FC236}">
                  <a16:creationId xmlns:a16="http://schemas.microsoft.com/office/drawing/2014/main" id="{32721DC8-833F-D015-863C-67A0D0C4CCAA}"/>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5" name="ZoneTexte 4">
              <a:extLst>
                <a:ext uri="{FF2B5EF4-FFF2-40B4-BE49-F238E27FC236}">
                  <a16:creationId xmlns:a16="http://schemas.microsoft.com/office/drawing/2014/main" id="{1C97DA18-9636-2CF9-12DB-2164FEEFCC01}"/>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1" name="ZoneTexte 10">
              <a:extLst>
                <a:ext uri="{FF2B5EF4-FFF2-40B4-BE49-F238E27FC236}">
                  <a16:creationId xmlns:a16="http://schemas.microsoft.com/office/drawing/2014/main" id="{16497C22-026B-7206-EDA1-C1C06BF8C074}"/>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2" name="ZoneTexte 11">
              <a:extLst>
                <a:ext uri="{FF2B5EF4-FFF2-40B4-BE49-F238E27FC236}">
                  <a16:creationId xmlns:a16="http://schemas.microsoft.com/office/drawing/2014/main" id="{61E40454-4BF1-A2ED-3F52-D9C0D87B7904}"/>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3" name="ZoneTexte 12">
              <a:extLst>
                <a:ext uri="{FF2B5EF4-FFF2-40B4-BE49-F238E27FC236}">
                  <a16:creationId xmlns:a16="http://schemas.microsoft.com/office/drawing/2014/main" id="{DE56A990-C2AD-CFFE-796F-83CE377BF017}"/>
                </a:ext>
              </a:extLst>
            </p:cNvPr>
            <p:cNvSpPr txBox="1"/>
            <p:nvPr/>
          </p:nvSpPr>
          <p:spPr>
            <a:xfrm>
              <a:off x="10504715" y="155368"/>
              <a:ext cx="1333499" cy="306293"/>
            </a:xfrm>
            <a:prstGeom prst="rect">
              <a:avLst/>
            </a:prstGeom>
            <a:noFill/>
          </p:spPr>
          <p:txBody>
            <a:bodyPr wrap="square" rtlCol="0">
              <a:spAutoFit/>
            </a:bodyPr>
            <a:lstStyle/>
            <a:p>
              <a:pPr algn="ctr"/>
              <a:r>
                <a:rPr lang="fr-FR" sz="1400" b="1" dirty="0"/>
                <a:t>Conclusion</a:t>
              </a:r>
            </a:p>
          </p:txBody>
        </p:sp>
      </p:grpSp>
    </p:spTree>
    <p:extLst>
      <p:ext uri="{BB962C8B-B14F-4D97-AF65-F5344CB8AC3E}">
        <p14:creationId xmlns:p14="http://schemas.microsoft.com/office/powerpoint/2010/main" val="30056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C0705-09A1-A592-7968-346A73D79C8E}"/>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3819CE07-B414-1F18-4222-62EA1121714E}"/>
              </a:ext>
            </a:extLst>
          </p:cNvPr>
          <p:cNvSpPr txBox="1"/>
          <p:nvPr/>
        </p:nvSpPr>
        <p:spPr>
          <a:xfrm>
            <a:off x="298887" y="444369"/>
            <a:ext cx="8039783" cy="461665"/>
          </a:xfrm>
          <a:prstGeom prst="rect">
            <a:avLst/>
          </a:prstGeom>
          <a:noFill/>
        </p:spPr>
        <p:txBody>
          <a:bodyPr wrap="square" rtlCol="0">
            <a:spAutoFit/>
          </a:bodyPr>
          <a:lstStyle/>
          <a:p>
            <a:r>
              <a:rPr lang="fr-FR" sz="2400" noProof="0" dirty="0"/>
              <a:t>Conclusion du stage</a:t>
            </a:r>
          </a:p>
        </p:txBody>
      </p:sp>
      <p:grpSp>
        <p:nvGrpSpPr>
          <p:cNvPr id="10" name="Groupe 9">
            <a:extLst>
              <a:ext uri="{FF2B5EF4-FFF2-40B4-BE49-F238E27FC236}">
                <a16:creationId xmlns:a16="http://schemas.microsoft.com/office/drawing/2014/main" id="{9DA88C02-569A-206E-3EC9-D8B9D70EEC33}"/>
              </a:ext>
            </a:extLst>
          </p:cNvPr>
          <p:cNvGrpSpPr/>
          <p:nvPr/>
        </p:nvGrpSpPr>
        <p:grpSpPr>
          <a:xfrm>
            <a:off x="636814" y="3429000"/>
            <a:ext cx="10918371" cy="2759090"/>
            <a:chOff x="636814" y="4106845"/>
            <a:chExt cx="10918371" cy="2759090"/>
          </a:xfrm>
        </p:grpSpPr>
        <p:sp>
          <p:nvSpPr>
            <p:cNvPr id="8" name="ZoneTexte 7">
              <a:extLst>
                <a:ext uri="{FF2B5EF4-FFF2-40B4-BE49-F238E27FC236}">
                  <a16:creationId xmlns:a16="http://schemas.microsoft.com/office/drawing/2014/main" id="{31C0E5D3-D1A0-7945-4CB6-60CFDA6FF770}"/>
                </a:ext>
              </a:extLst>
            </p:cNvPr>
            <p:cNvSpPr txBox="1"/>
            <p:nvPr/>
          </p:nvSpPr>
          <p:spPr>
            <a:xfrm>
              <a:off x="636814" y="4143488"/>
              <a:ext cx="10918371" cy="2722447"/>
            </a:xfrm>
            <a:prstGeom prst="roundRect">
              <a:avLst/>
            </a:prstGeom>
            <a:solidFill>
              <a:schemeClr val="tx2">
                <a:lumMod val="25000"/>
              </a:schemeClr>
            </a:solidFill>
            <a:ln>
              <a:solidFill>
                <a:schemeClr val="tx1"/>
              </a:solidFill>
            </a:ln>
          </p:spPr>
          <p:txBody>
            <a:bodyPr wrap="square" rtlCol="0">
              <a:spAutoFit/>
            </a:bodyPr>
            <a:lstStyle/>
            <a:p>
              <a:pPr>
                <a:lnSpc>
                  <a:spcPct val="150000"/>
                </a:lnSpc>
              </a:pPr>
              <a:endParaRPr lang="fr-FR" dirty="0"/>
            </a:p>
            <a:p>
              <a:pPr marL="285750" indent="-285750">
                <a:buFont typeface="Wingdings" panose="05000000000000000000" pitchFamily="2" charset="2"/>
                <a:buChar char="Ø"/>
              </a:pPr>
              <a:r>
                <a:rPr lang="fr-FR" sz="2000" dirty="0"/>
                <a:t>Complexification du modèle biologique créé par B. </a:t>
              </a:r>
              <a:r>
                <a:rPr lang="fr-FR" sz="2000" dirty="0" err="1"/>
                <a:t>Sauterey</a:t>
              </a:r>
              <a:r>
                <a:rPr lang="fr-FR" sz="2000" dirty="0"/>
                <a:t> et adaptation de ce dernier à un cas atmosphérique 1D</a:t>
              </a:r>
            </a:p>
            <a:p>
              <a:pPr marL="285750" indent="-285750">
                <a:lnSpc>
                  <a:spcPct val="150000"/>
                </a:lnSpc>
                <a:buFont typeface="Wingdings" panose="05000000000000000000" pitchFamily="2" charset="2"/>
                <a:buChar char="Ø"/>
              </a:pPr>
              <a:r>
                <a:rPr lang="fr-FR" sz="2000" dirty="0"/>
                <a:t>Couplage d’un modèle écologique et d’un modèle climatique 1D → rétroaction bioclimatique</a:t>
              </a:r>
            </a:p>
            <a:p>
              <a:pPr marL="285750" indent="-285750">
                <a:lnSpc>
                  <a:spcPct val="150000"/>
                </a:lnSpc>
                <a:buFont typeface="Wingdings" panose="05000000000000000000" pitchFamily="2" charset="2"/>
                <a:buChar char="Ø"/>
              </a:pPr>
              <a:r>
                <a:rPr lang="fr-FR" sz="2000" dirty="0"/>
                <a:t>Études de sensibilité en 1D </a:t>
              </a:r>
            </a:p>
            <a:p>
              <a:pPr marL="285750" indent="-285750">
                <a:lnSpc>
                  <a:spcPct val="150000"/>
                </a:lnSpc>
                <a:buFont typeface="Wingdings" panose="05000000000000000000" pitchFamily="2" charset="2"/>
                <a:buChar char="Ø"/>
              </a:pPr>
              <a:r>
                <a:rPr lang="fr-FR" sz="2000" dirty="0"/>
                <a:t>Couplage en 3D → codé mais pas encore lancé</a:t>
              </a:r>
            </a:p>
          </p:txBody>
        </p:sp>
        <p:sp>
          <p:nvSpPr>
            <p:cNvPr id="9" name="ZoneTexte 8">
              <a:extLst>
                <a:ext uri="{FF2B5EF4-FFF2-40B4-BE49-F238E27FC236}">
                  <a16:creationId xmlns:a16="http://schemas.microsoft.com/office/drawing/2014/main" id="{C01950CD-D55C-38FC-EFFC-59ED737B5EDD}"/>
                </a:ext>
              </a:extLst>
            </p:cNvPr>
            <p:cNvSpPr txBox="1"/>
            <p:nvPr/>
          </p:nvSpPr>
          <p:spPr>
            <a:xfrm>
              <a:off x="636814" y="4106845"/>
              <a:ext cx="10918371" cy="419457"/>
            </a:xfrm>
            <a:prstGeom prst="round2SameRect">
              <a:avLst/>
            </a:prstGeom>
            <a:solidFill>
              <a:schemeClr val="bg1"/>
            </a:solidFill>
            <a:ln>
              <a:solidFill>
                <a:schemeClr val="tx1"/>
              </a:solidFill>
            </a:ln>
          </p:spPr>
          <p:txBody>
            <a:bodyPr wrap="square" rtlCol="0">
              <a:spAutoFit/>
            </a:bodyPr>
            <a:lstStyle/>
            <a:p>
              <a:r>
                <a:rPr lang="fr-FR" sz="2000" b="1" dirty="0"/>
                <a:t>Mon travail en bref</a:t>
              </a:r>
            </a:p>
          </p:txBody>
        </p:sp>
      </p:grpSp>
      <p:grpSp>
        <p:nvGrpSpPr>
          <p:cNvPr id="2" name="Groupe 1">
            <a:extLst>
              <a:ext uri="{FF2B5EF4-FFF2-40B4-BE49-F238E27FC236}">
                <a16:creationId xmlns:a16="http://schemas.microsoft.com/office/drawing/2014/main" id="{7D2186CF-8CC7-E6CA-61F8-0D2A19BB125B}"/>
              </a:ext>
            </a:extLst>
          </p:cNvPr>
          <p:cNvGrpSpPr/>
          <p:nvPr/>
        </p:nvGrpSpPr>
        <p:grpSpPr>
          <a:xfrm>
            <a:off x="389165" y="24618"/>
            <a:ext cx="11413670" cy="317166"/>
            <a:chOff x="424544" y="144499"/>
            <a:chExt cx="11413670" cy="317166"/>
          </a:xfrm>
        </p:grpSpPr>
        <p:sp>
          <p:nvSpPr>
            <p:cNvPr id="4" name="ZoneTexte 3">
              <a:extLst>
                <a:ext uri="{FF2B5EF4-FFF2-40B4-BE49-F238E27FC236}">
                  <a16:creationId xmlns:a16="http://schemas.microsoft.com/office/drawing/2014/main" id="{7EA66B47-403D-D236-FB95-0FCFD478C3D7}"/>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5" name="ZoneTexte 4">
              <a:extLst>
                <a:ext uri="{FF2B5EF4-FFF2-40B4-BE49-F238E27FC236}">
                  <a16:creationId xmlns:a16="http://schemas.microsoft.com/office/drawing/2014/main" id="{40AE96D0-0A6E-13A5-AA13-9E1797EB8F02}"/>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1" name="ZoneTexte 10">
              <a:extLst>
                <a:ext uri="{FF2B5EF4-FFF2-40B4-BE49-F238E27FC236}">
                  <a16:creationId xmlns:a16="http://schemas.microsoft.com/office/drawing/2014/main" id="{1CE65B84-2850-3E46-6658-69C4BF185BC5}"/>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2" name="ZoneTexte 11">
              <a:extLst>
                <a:ext uri="{FF2B5EF4-FFF2-40B4-BE49-F238E27FC236}">
                  <a16:creationId xmlns:a16="http://schemas.microsoft.com/office/drawing/2014/main" id="{E0AE40EE-6939-694D-F4FE-5A57C3C6BD8A}"/>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3" name="ZoneTexte 12">
              <a:extLst>
                <a:ext uri="{FF2B5EF4-FFF2-40B4-BE49-F238E27FC236}">
                  <a16:creationId xmlns:a16="http://schemas.microsoft.com/office/drawing/2014/main" id="{4CFB6962-A44B-EB80-890B-5D8DDC1B8134}"/>
                </a:ext>
              </a:extLst>
            </p:cNvPr>
            <p:cNvSpPr txBox="1"/>
            <p:nvPr/>
          </p:nvSpPr>
          <p:spPr>
            <a:xfrm>
              <a:off x="10504715" y="155368"/>
              <a:ext cx="1333499" cy="306293"/>
            </a:xfrm>
            <a:prstGeom prst="rect">
              <a:avLst/>
            </a:prstGeom>
            <a:noFill/>
          </p:spPr>
          <p:txBody>
            <a:bodyPr wrap="square" rtlCol="0">
              <a:spAutoFit/>
            </a:bodyPr>
            <a:lstStyle/>
            <a:p>
              <a:pPr algn="ctr"/>
              <a:r>
                <a:rPr lang="fr-FR" sz="1400" b="1" dirty="0"/>
                <a:t>Conclusion</a:t>
              </a:r>
            </a:p>
          </p:txBody>
        </p:sp>
      </p:grpSp>
      <p:sp>
        <p:nvSpPr>
          <p:cNvPr id="6" name="ZoneTexte 5">
            <a:extLst>
              <a:ext uri="{FF2B5EF4-FFF2-40B4-BE49-F238E27FC236}">
                <a16:creationId xmlns:a16="http://schemas.microsoft.com/office/drawing/2014/main" id="{8ADCBF26-E445-1B19-EE48-4092DE4FCAEC}"/>
              </a:ext>
            </a:extLst>
          </p:cNvPr>
          <p:cNvSpPr txBox="1"/>
          <p:nvPr/>
        </p:nvSpPr>
        <p:spPr>
          <a:xfrm>
            <a:off x="2979964" y="1721907"/>
            <a:ext cx="6161314" cy="707886"/>
          </a:xfrm>
          <a:prstGeom prst="rect">
            <a:avLst/>
          </a:prstGeom>
          <a:noFill/>
        </p:spPr>
        <p:txBody>
          <a:bodyPr wrap="square" rtlCol="0">
            <a:spAutoFit/>
          </a:bodyPr>
          <a:lstStyle/>
          <a:p>
            <a:r>
              <a:rPr lang="fr-FR" sz="4000" b="1" dirty="0"/>
              <a:t>Merci pour votre attention </a:t>
            </a:r>
          </a:p>
        </p:txBody>
      </p:sp>
    </p:spTree>
    <p:extLst>
      <p:ext uri="{BB962C8B-B14F-4D97-AF65-F5344CB8AC3E}">
        <p14:creationId xmlns:p14="http://schemas.microsoft.com/office/powerpoint/2010/main" val="258539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4D298-6400-4151-01B4-D1E125A11AC3}"/>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D3270AA4-9D01-E0F6-DB9C-430431F656F0}"/>
              </a:ext>
            </a:extLst>
          </p:cNvPr>
          <p:cNvSpPr txBox="1"/>
          <p:nvPr/>
        </p:nvSpPr>
        <p:spPr>
          <a:xfrm>
            <a:off x="298887" y="444369"/>
            <a:ext cx="8039783" cy="461665"/>
          </a:xfrm>
          <a:prstGeom prst="rect">
            <a:avLst/>
          </a:prstGeom>
          <a:noFill/>
        </p:spPr>
        <p:txBody>
          <a:bodyPr wrap="square" rtlCol="0">
            <a:spAutoFit/>
          </a:bodyPr>
          <a:lstStyle/>
          <a:p>
            <a:r>
              <a:rPr lang="fr-FR" sz="2400" noProof="0" dirty="0"/>
              <a:t>Futurs travaux</a:t>
            </a:r>
          </a:p>
        </p:txBody>
      </p:sp>
      <p:grpSp>
        <p:nvGrpSpPr>
          <p:cNvPr id="10" name="Groupe 9">
            <a:extLst>
              <a:ext uri="{FF2B5EF4-FFF2-40B4-BE49-F238E27FC236}">
                <a16:creationId xmlns:a16="http://schemas.microsoft.com/office/drawing/2014/main" id="{2F4CA0AF-3526-0DC0-F638-5FEDAE1AFD75}"/>
              </a:ext>
            </a:extLst>
          </p:cNvPr>
          <p:cNvGrpSpPr/>
          <p:nvPr/>
        </p:nvGrpSpPr>
        <p:grpSpPr>
          <a:xfrm>
            <a:off x="1800873" y="1876483"/>
            <a:ext cx="9061759" cy="2917371"/>
            <a:chOff x="1687286" y="1905000"/>
            <a:chExt cx="9013371" cy="2917371"/>
          </a:xfrm>
        </p:grpSpPr>
        <p:sp>
          <p:nvSpPr>
            <p:cNvPr id="3" name="Rectangle : coins arrondis 2">
              <a:extLst>
                <a:ext uri="{FF2B5EF4-FFF2-40B4-BE49-F238E27FC236}">
                  <a16:creationId xmlns:a16="http://schemas.microsoft.com/office/drawing/2014/main" id="{002BE10F-B3A0-3B5D-3F2E-B73BBEE523A9}"/>
                </a:ext>
              </a:extLst>
            </p:cNvPr>
            <p:cNvSpPr/>
            <p:nvPr/>
          </p:nvSpPr>
          <p:spPr>
            <a:xfrm>
              <a:off x="1687286" y="1905000"/>
              <a:ext cx="8458200" cy="2917371"/>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3421C0F-F66A-31D5-2E73-29259A21CEFC}"/>
                </a:ext>
              </a:extLst>
            </p:cNvPr>
            <p:cNvSpPr txBox="1"/>
            <p:nvPr/>
          </p:nvSpPr>
          <p:spPr>
            <a:xfrm>
              <a:off x="2046514" y="2014158"/>
              <a:ext cx="8654143" cy="25068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fr-FR" sz="2000" dirty="0"/>
                <a:t>Lancer le couplage en 3D</a:t>
              </a:r>
            </a:p>
            <a:p>
              <a:pPr marL="285750" indent="-285750">
                <a:lnSpc>
                  <a:spcPct val="150000"/>
                </a:lnSpc>
                <a:buFont typeface="Wingdings" panose="05000000000000000000" pitchFamily="2" charset="2"/>
                <a:buChar char="Ø"/>
              </a:pPr>
              <a:r>
                <a:rPr lang="fr-FR" sz="2000" dirty="0"/>
                <a:t>Réduire les instabilités</a:t>
              </a:r>
            </a:p>
            <a:p>
              <a:pPr marL="285750" indent="-285750">
                <a:lnSpc>
                  <a:spcPct val="150000"/>
                </a:lnSpc>
                <a:buFont typeface="Wingdings" panose="05000000000000000000" pitchFamily="2" charset="2"/>
                <a:buChar char="Ø"/>
              </a:pPr>
              <a:endParaRPr lang="fr-FR" sz="2000" dirty="0"/>
            </a:p>
            <a:p>
              <a:pPr marL="285750" indent="-285750">
                <a:buFont typeface="Wingdings" panose="05000000000000000000" pitchFamily="2" charset="2"/>
                <a:buChar char="Ø"/>
              </a:pPr>
              <a:r>
                <a:rPr lang="fr-FR" sz="2000" dirty="0"/>
                <a:t>Meilleur modèle d’océan, avec prise en compte de plusieurs couches, un modèle de convection et de diffusion des espèces et des cellules.</a:t>
              </a:r>
            </a:p>
            <a:p>
              <a:pPr marL="285750" indent="-285750">
                <a:lnSpc>
                  <a:spcPct val="150000"/>
                </a:lnSpc>
                <a:buFont typeface="Wingdings" panose="05000000000000000000" pitchFamily="2" charset="2"/>
                <a:buChar char="Ø"/>
              </a:pPr>
              <a:r>
                <a:rPr lang="fr-FR" sz="2000" dirty="0"/>
                <a:t>Interactions entre les différentes cellules du G-PCM</a:t>
              </a:r>
            </a:p>
          </p:txBody>
        </p:sp>
      </p:grpSp>
      <p:grpSp>
        <p:nvGrpSpPr>
          <p:cNvPr id="5" name="Groupe 4">
            <a:extLst>
              <a:ext uri="{FF2B5EF4-FFF2-40B4-BE49-F238E27FC236}">
                <a16:creationId xmlns:a16="http://schemas.microsoft.com/office/drawing/2014/main" id="{2D5A26FC-0452-C662-C0B1-322807EE4A51}"/>
              </a:ext>
            </a:extLst>
          </p:cNvPr>
          <p:cNvGrpSpPr/>
          <p:nvPr/>
        </p:nvGrpSpPr>
        <p:grpSpPr>
          <a:xfrm>
            <a:off x="389165" y="24618"/>
            <a:ext cx="11413670" cy="317166"/>
            <a:chOff x="424544" y="144499"/>
            <a:chExt cx="11413670" cy="317166"/>
          </a:xfrm>
        </p:grpSpPr>
        <p:sp>
          <p:nvSpPr>
            <p:cNvPr id="6" name="ZoneTexte 5">
              <a:extLst>
                <a:ext uri="{FF2B5EF4-FFF2-40B4-BE49-F238E27FC236}">
                  <a16:creationId xmlns:a16="http://schemas.microsoft.com/office/drawing/2014/main" id="{4073C6B7-B47A-5BA7-9F18-C1FB36BB561B}"/>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8" name="ZoneTexte 7">
              <a:extLst>
                <a:ext uri="{FF2B5EF4-FFF2-40B4-BE49-F238E27FC236}">
                  <a16:creationId xmlns:a16="http://schemas.microsoft.com/office/drawing/2014/main" id="{2B98FDA5-1739-07B8-2881-3083984AC60D}"/>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1" name="ZoneTexte 10">
              <a:extLst>
                <a:ext uri="{FF2B5EF4-FFF2-40B4-BE49-F238E27FC236}">
                  <a16:creationId xmlns:a16="http://schemas.microsoft.com/office/drawing/2014/main" id="{E7A973AD-375F-B766-2BF5-80699C91C34F}"/>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2" name="ZoneTexte 11">
              <a:extLst>
                <a:ext uri="{FF2B5EF4-FFF2-40B4-BE49-F238E27FC236}">
                  <a16:creationId xmlns:a16="http://schemas.microsoft.com/office/drawing/2014/main" id="{B2E2990A-ECA9-2295-F3CD-AFD15E2B6E0D}"/>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3" name="ZoneTexte 12">
              <a:extLst>
                <a:ext uri="{FF2B5EF4-FFF2-40B4-BE49-F238E27FC236}">
                  <a16:creationId xmlns:a16="http://schemas.microsoft.com/office/drawing/2014/main" id="{CAEE4EDF-9A70-27E0-0658-5E8B5F60FBC2}"/>
                </a:ext>
              </a:extLst>
            </p:cNvPr>
            <p:cNvSpPr txBox="1"/>
            <p:nvPr/>
          </p:nvSpPr>
          <p:spPr>
            <a:xfrm>
              <a:off x="10504715" y="155368"/>
              <a:ext cx="1333499" cy="306293"/>
            </a:xfrm>
            <a:prstGeom prst="rect">
              <a:avLst/>
            </a:prstGeom>
            <a:noFill/>
          </p:spPr>
          <p:txBody>
            <a:bodyPr wrap="square" rtlCol="0">
              <a:spAutoFit/>
            </a:bodyPr>
            <a:lstStyle/>
            <a:p>
              <a:pPr algn="ctr"/>
              <a:r>
                <a:rPr lang="fr-FR" sz="1400" b="1" dirty="0"/>
                <a:t>Conclusion</a:t>
              </a:r>
            </a:p>
          </p:txBody>
        </p:sp>
      </p:grpSp>
    </p:spTree>
    <p:extLst>
      <p:ext uri="{BB962C8B-B14F-4D97-AF65-F5344CB8AC3E}">
        <p14:creationId xmlns:p14="http://schemas.microsoft.com/office/powerpoint/2010/main" val="1174619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31A75-0B54-91D3-CA37-487625955639}"/>
            </a:ext>
          </a:extLst>
        </p:cNvPr>
        <p:cNvGrpSpPr/>
        <p:nvPr/>
      </p:nvGrpSpPr>
      <p:grpSpPr>
        <a:xfrm>
          <a:off x="0" y="0"/>
          <a:ext cx="0" cy="0"/>
          <a:chOff x="0" y="0"/>
          <a:chExt cx="0" cy="0"/>
        </a:xfrm>
      </p:grpSpPr>
      <p:sp>
        <p:nvSpPr>
          <p:cNvPr id="11" name="ZoneTexte 10">
            <a:extLst>
              <a:ext uri="{FF2B5EF4-FFF2-40B4-BE49-F238E27FC236}">
                <a16:creationId xmlns:a16="http://schemas.microsoft.com/office/drawing/2014/main" id="{65F5FA3B-E4F2-5670-850F-FB7D2C7A5A10}"/>
              </a:ext>
            </a:extLst>
          </p:cNvPr>
          <p:cNvSpPr txBox="1"/>
          <p:nvPr/>
        </p:nvSpPr>
        <p:spPr>
          <a:xfrm>
            <a:off x="298888" y="444369"/>
            <a:ext cx="3053712" cy="769441"/>
          </a:xfrm>
          <a:prstGeom prst="rect">
            <a:avLst/>
          </a:prstGeom>
          <a:noFill/>
        </p:spPr>
        <p:txBody>
          <a:bodyPr wrap="square" rtlCol="0">
            <a:spAutoFit/>
          </a:bodyPr>
          <a:lstStyle/>
          <a:p>
            <a:r>
              <a:rPr lang="fr-FR" sz="4400" noProof="0" dirty="0"/>
              <a:t>Introduction</a:t>
            </a:r>
          </a:p>
        </p:txBody>
      </p:sp>
      <p:pic>
        <p:nvPicPr>
          <p:cNvPr id="6" name="Image 5">
            <a:extLst>
              <a:ext uri="{FF2B5EF4-FFF2-40B4-BE49-F238E27FC236}">
                <a16:creationId xmlns:a16="http://schemas.microsoft.com/office/drawing/2014/main" id="{5B1BE2B9-287D-6043-CD85-8B8BA7E6613B}"/>
              </a:ext>
            </a:extLst>
          </p:cNvPr>
          <p:cNvPicPr>
            <a:picLocks noChangeAspect="1"/>
          </p:cNvPicPr>
          <p:nvPr/>
        </p:nvPicPr>
        <p:blipFill>
          <a:blip r:embed="rId3">
            <a:extLst>
              <a:ext uri="{28A0092B-C50C-407E-A947-70E740481C1C}">
                <a14:useLocalDpi xmlns:a14="http://schemas.microsoft.com/office/drawing/2010/main" val="0"/>
              </a:ext>
            </a:extLst>
          </a:blip>
          <a:srcRect r="9630" b="22774"/>
          <a:stretch>
            <a:fillRect/>
          </a:stretch>
        </p:blipFill>
        <p:spPr>
          <a:xfrm>
            <a:off x="766591" y="1385050"/>
            <a:ext cx="5436914" cy="4399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ZoneTexte 15">
            <a:extLst>
              <a:ext uri="{FF2B5EF4-FFF2-40B4-BE49-F238E27FC236}">
                <a16:creationId xmlns:a16="http://schemas.microsoft.com/office/drawing/2014/main" id="{F862DF52-6ED2-CD6C-5882-C5B569675B11}"/>
              </a:ext>
            </a:extLst>
          </p:cNvPr>
          <p:cNvSpPr txBox="1"/>
          <p:nvPr/>
        </p:nvSpPr>
        <p:spPr>
          <a:xfrm>
            <a:off x="766591" y="5472950"/>
            <a:ext cx="3243944" cy="261610"/>
          </a:xfrm>
          <a:prstGeom prst="rect">
            <a:avLst/>
          </a:prstGeom>
          <a:noFill/>
        </p:spPr>
        <p:txBody>
          <a:bodyPr wrap="square" rtlCol="0">
            <a:spAutoFit/>
          </a:bodyPr>
          <a:lstStyle/>
          <a:p>
            <a:r>
              <a:rPr lang="fr-FR" sz="1100" i="1" dirty="0"/>
              <a:t>Crédits : ESA/DLR/FU-Berlin</a:t>
            </a:r>
          </a:p>
        </p:txBody>
      </p:sp>
      <p:sp>
        <p:nvSpPr>
          <p:cNvPr id="28" name="ZoneTexte 27">
            <a:extLst>
              <a:ext uri="{FF2B5EF4-FFF2-40B4-BE49-F238E27FC236}">
                <a16:creationId xmlns:a16="http://schemas.microsoft.com/office/drawing/2014/main" id="{C15AF73A-E97E-AA3B-DC55-3E05F27FA6DD}"/>
              </a:ext>
            </a:extLst>
          </p:cNvPr>
          <p:cNvSpPr txBox="1"/>
          <p:nvPr/>
        </p:nvSpPr>
        <p:spPr>
          <a:xfrm>
            <a:off x="1926571" y="5956240"/>
            <a:ext cx="2852057" cy="400110"/>
          </a:xfrm>
          <a:prstGeom prst="rect">
            <a:avLst/>
          </a:prstGeom>
          <a:noFill/>
        </p:spPr>
        <p:txBody>
          <a:bodyPr wrap="square" rtlCol="0">
            <a:spAutoFit/>
          </a:bodyPr>
          <a:lstStyle/>
          <a:p>
            <a:r>
              <a:rPr lang="fr-FR" sz="2000" dirty="0"/>
              <a:t>Delta du cratère </a:t>
            </a:r>
            <a:r>
              <a:rPr lang="fr-FR" sz="2000" i="1" dirty="0" err="1"/>
              <a:t>Jezero</a:t>
            </a:r>
            <a:endParaRPr lang="fr-FR" sz="2000" i="1" dirty="0"/>
          </a:p>
        </p:txBody>
      </p:sp>
      <p:sp>
        <p:nvSpPr>
          <p:cNvPr id="2" name="ZoneTexte 1">
            <a:extLst>
              <a:ext uri="{FF2B5EF4-FFF2-40B4-BE49-F238E27FC236}">
                <a16:creationId xmlns:a16="http://schemas.microsoft.com/office/drawing/2014/main" id="{3AAD068B-2DC2-9C9A-D7B3-A911091E8B7A}"/>
              </a:ext>
            </a:extLst>
          </p:cNvPr>
          <p:cNvSpPr txBox="1"/>
          <p:nvPr/>
        </p:nvSpPr>
        <p:spPr>
          <a:xfrm>
            <a:off x="6756400" y="2424469"/>
            <a:ext cx="5080000" cy="2009061"/>
          </a:xfrm>
          <a:prstGeom prst="roundRect">
            <a:avLst/>
          </a:prstGeom>
          <a:solidFill>
            <a:schemeClr val="accent1">
              <a:lumMod val="50000"/>
            </a:schemeClr>
          </a:solidFill>
          <a:ln>
            <a:solidFill>
              <a:schemeClr val="tx1"/>
            </a:solidFill>
          </a:ln>
        </p:spPr>
        <p:txBody>
          <a:bodyPr wrap="square" rtlCol="0">
            <a:spAutoFit/>
          </a:bodyPr>
          <a:lstStyle/>
          <a:p>
            <a:pPr marL="285750" indent="-285750">
              <a:lnSpc>
                <a:spcPct val="150000"/>
              </a:lnSpc>
              <a:buFont typeface="Wingdings" panose="05000000000000000000" pitchFamily="2" charset="2"/>
              <a:buChar char="Ø"/>
            </a:pPr>
            <a:r>
              <a:rPr lang="fr-FR" sz="2200" dirty="0"/>
              <a:t>Eau sur Mars à la fin du Noachien</a:t>
            </a:r>
          </a:p>
          <a:p>
            <a:pPr>
              <a:lnSpc>
                <a:spcPct val="150000"/>
              </a:lnSpc>
            </a:pPr>
            <a:endParaRPr lang="fr-FR" sz="2200" dirty="0"/>
          </a:p>
          <a:p>
            <a:pPr marL="285750" indent="-285750">
              <a:buFont typeface="Wingdings" panose="05000000000000000000" pitchFamily="2" charset="2"/>
              <a:buChar char="Ø"/>
            </a:pPr>
            <a:r>
              <a:rPr lang="fr-FR" sz="2200" dirty="0"/>
              <a:t>Climat chaud : atmosphère de CO</a:t>
            </a:r>
            <a:r>
              <a:rPr lang="fr-FR" sz="2200" baseline="-25000" dirty="0"/>
              <a:t>2</a:t>
            </a:r>
            <a:r>
              <a:rPr lang="fr-FR" sz="2200" dirty="0"/>
              <a:t>+H</a:t>
            </a:r>
            <a:r>
              <a:rPr lang="fr-FR" sz="2200" baseline="-25000" dirty="0"/>
              <a:t>2 </a:t>
            </a:r>
          </a:p>
          <a:p>
            <a:r>
              <a:rPr lang="fr-FR" sz="2200" dirty="0"/>
              <a:t>(</a:t>
            </a:r>
            <a:r>
              <a:rPr lang="fr-FR" sz="2200" dirty="0" err="1"/>
              <a:t>Turbet</a:t>
            </a:r>
            <a:r>
              <a:rPr lang="fr-FR" sz="2200" dirty="0"/>
              <a:t> &amp; Forget 2021)</a:t>
            </a:r>
          </a:p>
        </p:txBody>
      </p:sp>
    </p:spTree>
    <p:extLst>
      <p:ext uri="{BB962C8B-B14F-4D97-AF65-F5344CB8AC3E}">
        <p14:creationId xmlns:p14="http://schemas.microsoft.com/office/powerpoint/2010/main" val="397058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E4B4-00D1-1250-AC44-5AEA53F7EE4F}"/>
            </a:ext>
          </a:extLst>
        </p:cNvPr>
        <p:cNvGrpSpPr/>
        <p:nvPr/>
      </p:nvGrpSpPr>
      <p:grpSpPr>
        <a:xfrm>
          <a:off x="0" y="0"/>
          <a:ext cx="0" cy="0"/>
          <a:chOff x="0" y="0"/>
          <a:chExt cx="0" cy="0"/>
        </a:xfrm>
      </p:grpSpPr>
      <p:sp>
        <p:nvSpPr>
          <p:cNvPr id="5" name="Rectangle : coins arrondis 4">
            <a:extLst>
              <a:ext uri="{FF2B5EF4-FFF2-40B4-BE49-F238E27FC236}">
                <a16:creationId xmlns:a16="http://schemas.microsoft.com/office/drawing/2014/main" id="{EE496A3F-DFCE-9B54-FC8F-7E30428533D9}"/>
              </a:ext>
            </a:extLst>
          </p:cNvPr>
          <p:cNvSpPr/>
          <p:nvPr/>
        </p:nvSpPr>
        <p:spPr>
          <a:xfrm>
            <a:off x="817581" y="1323110"/>
            <a:ext cx="10596283" cy="4711930"/>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ZoneTexte 1">
            <a:extLst>
              <a:ext uri="{FF2B5EF4-FFF2-40B4-BE49-F238E27FC236}">
                <a16:creationId xmlns:a16="http://schemas.microsoft.com/office/drawing/2014/main" id="{95F00BC7-3D44-E857-9CEE-499E1A51A3FE}"/>
              </a:ext>
            </a:extLst>
          </p:cNvPr>
          <p:cNvSpPr txBox="1"/>
          <p:nvPr/>
        </p:nvSpPr>
        <p:spPr>
          <a:xfrm>
            <a:off x="0" y="49740"/>
            <a:ext cx="12192000" cy="1446550"/>
          </a:xfrm>
          <a:prstGeom prst="rect">
            <a:avLst/>
          </a:prstGeom>
          <a:noFill/>
          <a:ln>
            <a:noFill/>
          </a:ln>
        </p:spPr>
        <p:txBody>
          <a:bodyPr wrap="square" numCol="1" rtlCol="0">
            <a:spAutoFit/>
          </a:bodyPr>
          <a:lstStyle/>
          <a:p>
            <a:pPr algn="ctr"/>
            <a:r>
              <a:rPr lang="fr-FR" sz="8800" b="1" dirty="0">
                <a:solidFill>
                  <a:srgbClr val="FFFFFF"/>
                </a:solidFill>
              </a:rPr>
              <a:t>Annexes</a:t>
            </a:r>
          </a:p>
        </p:txBody>
      </p:sp>
      <p:sp>
        <p:nvSpPr>
          <p:cNvPr id="3" name="ZoneTexte 2">
            <a:extLst>
              <a:ext uri="{FF2B5EF4-FFF2-40B4-BE49-F238E27FC236}">
                <a16:creationId xmlns:a16="http://schemas.microsoft.com/office/drawing/2014/main" id="{C2EDF4C4-6FF3-3E73-CB5E-B9E5E27492D9}"/>
              </a:ext>
            </a:extLst>
          </p:cNvPr>
          <p:cNvSpPr txBox="1"/>
          <p:nvPr/>
        </p:nvSpPr>
        <p:spPr>
          <a:xfrm>
            <a:off x="1312433" y="1496290"/>
            <a:ext cx="10779161" cy="4339650"/>
          </a:xfrm>
          <a:prstGeom prst="rect">
            <a:avLst/>
          </a:prstGeom>
          <a:noFill/>
        </p:spPr>
        <p:txBody>
          <a:bodyPr wrap="square" numCol="2" rtlCol="0">
            <a:spAutoFit/>
          </a:bodyPr>
          <a:lstStyle/>
          <a:p>
            <a:pPr marL="342900" indent="-342900">
              <a:lnSpc>
                <a:spcPct val="150000"/>
              </a:lnSpc>
              <a:buFont typeface="+mj-lt"/>
              <a:buAutoNum type="alphaUcPeriod"/>
            </a:pPr>
            <a:r>
              <a:rPr lang="fr-FR" sz="2400" dirty="0">
                <a:solidFill>
                  <a:schemeClr val="bg1"/>
                </a:solidFill>
                <a:hlinkClick r:id="rId3" action="ppaction://hlinksldjump">
                  <a:extLst>
                    <a:ext uri="{A12FA001-AC4F-418D-AE19-62706E023703}">
                      <ahyp:hlinkClr xmlns:ahyp="http://schemas.microsoft.com/office/drawing/2018/hyperlinkcolor" val="tx"/>
                    </a:ext>
                  </a:extLst>
                </a:hlinkClick>
              </a:rPr>
              <a:t>Chronologie du stage</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4" action="ppaction://hlinksldjump">
                  <a:extLst>
                    <a:ext uri="{A12FA001-AC4F-418D-AE19-62706E023703}">
                      <ahyp:hlinkClr xmlns:ahyp="http://schemas.microsoft.com/office/drawing/2018/hyperlinkcolor" val="tx"/>
                    </a:ext>
                  </a:extLst>
                </a:hlinkClick>
              </a:rPr>
              <a:t>Modèle écologique : fonctionnement</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5" action="ppaction://hlinksldjump">
                  <a:extLst>
                    <a:ext uri="{A12FA001-AC4F-418D-AE19-62706E023703}">
                      <ahyp:hlinkClr xmlns:ahyp="http://schemas.microsoft.com/office/drawing/2018/hyperlinkcolor" val="tx"/>
                    </a:ext>
                  </a:extLst>
                </a:hlinkClick>
              </a:rPr>
              <a:t>Flux</a:t>
            </a:r>
            <a:endParaRPr lang="fr-FR" sz="2400" dirty="0">
              <a:solidFill>
                <a:schemeClr val="bg1"/>
              </a:solidFill>
            </a:endParaRPr>
          </a:p>
          <a:p>
            <a:pPr marL="342900" indent="-342900">
              <a:buFont typeface="+mj-lt"/>
              <a:buAutoNum type="alphaUcPeriod"/>
            </a:pPr>
            <a:r>
              <a:rPr lang="fr-FR" sz="2400" dirty="0">
                <a:solidFill>
                  <a:schemeClr val="bg1"/>
                </a:solidFill>
                <a:hlinkClick r:id="rId6" action="ppaction://hlinksldjump">
                  <a:extLst>
                    <a:ext uri="{A12FA001-AC4F-418D-AE19-62706E023703}">
                      <ahyp:hlinkClr xmlns:ahyp="http://schemas.microsoft.com/office/drawing/2018/hyperlinkcolor" val="tx"/>
                    </a:ext>
                  </a:extLst>
                </a:hlinkClick>
              </a:rPr>
              <a:t>Comparaison avec l’étude de </a:t>
            </a:r>
            <a:r>
              <a:rPr lang="fr-FR" sz="2400" dirty="0" err="1">
                <a:solidFill>
                  <a:schemeClr val="bg1"/>
                </a:solidFill>
                <a:hlinkClick r:id="rId6" action="ppaction://hlinksldjump">
                  <a:extLst>
                    <a:ext uri="{A12FA001-AC4F-418D-AE19-62706E023703}">
                      <ahyp:hlinkClr xmlns:ahyp="http://schemas.microsoft.com/office/drawing/2018/hyperlinkcolor" val="tx"/>
                    </a:ext>
                  </a:extLst>
                </a:hlinkClick>
              </a:rPr>
              <a:t>Sauterey</a:t>
            </a:r>
            <a:r>
              <a:rPr lang="fr-FR" sz="2400" dirty="0">
                <a:solidFill>
                  <a:schemeClr val="bg1"/>
                </a:solidFill>
                <a:hlinkClick r:id="rId6" action="ppaction://hlinksldjump">
                  <a:extLst>
                    <a:ext uri="{A12FA001-AC4F-418D-AE19-62706E023703}">
                      <ahyp:hlinkClr xmlns:ahyp="http://schemas.microsoft.com/office/drawing/2018/hyperlinkcolor" val="tx"/>
                    </a:ext>
                  </a:extLst>
                </a:hlinkClick>
              </a:rPr>
              <a:t> et al. (2022)</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7" action="ppaction://hlinksldjump">
                  <a:extLst>
                    <a:ext uri="{A12FA001-AC4F-418D-AE19-62706E023703}">
                      <ahyp:hlinkClr xmlns:ahyp="http://schemas.microsoft.com/office/drawing/2018/hyperlinkcolor" val="tx"/>
                    </a:ext>
                  </a:extLst>
                </a:hlinkClick>
              </a:rPr>
              <a:t>Résultats du modèle biologique</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8" action="ppaction://hlinksldjump">
                  <a:extLst>
                    <a:ext uri="{A12FA001-AC4F-418D-AE19-62706E023703}">
                      <ahyp:hlinkClr xmlns:ahyp="http://schemas.microsoft.com/office/drawing/2018/hyperlinkcolor" val="tx"/>
                    </a:ext>
                  </a:extLst>
                </a:hlinkClick>
              </a:rPr>
              <a:t>Spectres créés par </a:t>
            </a:r>
            <a:r>
              <a:rPr lang="fr-FR" sz="2400" dirty="0" err="1">
                <a:solidFill>
                  <a:schemeClr val="bg1"/>
                </a:solidFill>
                <a:hlinkClick r:id="rId8" action="ppaction://hlinksldjump">
                  <a:extLst>
                    <a:ext uri="{A12FA001-AC4F-418D-AE19-62706E023703}">
                      <ahyp:hlinkClr xmlns:ahyp="http://schemas.microsoft.com/office/drawing/2018/hyperlinkcolor" val="tx"/>
                    </a:ext>
                  </a:extLst>
                </a:hlinkClick>
              </a:rPr>
              <a:t>Exok</a:t>
            </a:r>
            <a:endParaRPr lang="fr-FR" sz="2400" dirty="0">
              <a:solidFill>
                <a:schemeClr val="bg1"/>
              </a:solidFill>
            </a:endParaRPr>
          </a:p>
          <a:p>
            <a:pPr marL="342900" indent="-342900">
              <a:buFont typeface="+mj-lt"/>
              <a:buAutoNum type="alphaUcPeriod"/>
            </a:pPr>
            <a:r>
              <a:rPr lang="fr-FR" sz="2400" dirty="0">
                <a:solidFill>
                  <a:schemeClr val="bg1"/>
                </a:solidFill>
                <a:hlinkClick r:id="rId9" action="ppaction://hlinksldjump">
                  <a:extLst>
                    <a:ext uri="{A12FA001-AC4F-418D-AE19-62706E023703}">
                      <ahyp:hlinkClr xmlns:ahyp="http://schemas.microsoft.com/office/drawing/2018/hyperlinkcolor" val="tx"/>
                    </a:ext>
                  </a:extLst>
                </a:hlinkClick>
              </a:rPr>
              <a:t>Température en fonction de la fraction en CH4 en 1D</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0" action="ppaction://hlinksldjump">
                  <a:extLst>
                    <a:ext uri="{A12FA001-AC4F-418D-AE19-62706E023703}">
                      <ahyp:hlinkClr xmlns:ahyp="http://schemas.microsoft.com/office/drawing/2018/hyperlinkcolor" val="tx"/>
                    </a:ext>
                  </a:extLst>
                </a:hlinkClick>
              </a:rPr>
              <a:t>Résultats du couplage</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1" action="ppaction://hlinksldjump">
                  <a:extLst>
                    <a:ext uri="{A12FA001-AC4F-418D-AE19-62706E023703}">
                      <ahyp:hlinkClr xmlns:ahyp="http://schemas.microsoft.com/office/drawing/2018/hyperlinkcolor" val="tx"/>
                    </a:ext>
                  </a:extLst>
                </a:hlinkClick>
              </a:rPr>
              <a:t>Sensibilité des résultats 1D </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2" action="ppaction://hlinksldjump">
                  <a:extLst>
                    <a:ext uri="{A12FA001-AC4F-418D-AE19-62706E023703}">
                      <ahyp:hlinkClr xmlns:ahyp="http://schemas.microsoft.com/office/drawing/2018/hyperlinkcolor" val="tx"/>
                    </a:ext>
                  </a:extLst>
                </a:hlinkClick>
              </a:rPr>
              <a:t>G-PCM</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3" action="ppaction://hlinksldjump">
                  <a:extLst>
                    <a:ext uri="{A12FA001-AC4F-418D-AE19-62706E023703}">
                      <ahyp:hlinkClr xmlns:ahyp="http://schemas.microsoft.com/office/drawing/2018/hyperlinkcolor" val="tx"/>
                    </a:ext>
                  </a:extLst>
                </a:hlinkClick>
              </a:rPr>
              <a:t>Relief de Mars</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4" action="ppaction://hlinksldjump">
                  <a:extLst>
                    <a:ext uri="{A12FA001-AC4F-418D-AE19-62706E023703}">
                      <ahyp:hlinkClr xmlns:ahyp="http://schemas.microsoft.com/office/drawing/2018/hyperlinkcolor" val="tx"/>
                    </a:ext>
                  </a:extLst>
                </a:hlinkClick>
              </a:rPr>
              <a:t>État initial prébiotique</a:t>
            </a:r>
            <a:endParaRPr lang="fr-FR" sz="2400" dirty="0">
              <a:solidFill>
                <a:schemeClr val="bg1"/>
              </a:solidFill>
            </a:endParaRPr>
          </a:p>
          <a:p>
            <a:pPr marL="342900" indent="-342900">
              <a:lnSpc>
                <a:spcPct val="150000"/>
              </a:lnSpc>
              <a:buFont typeface="+mj-lt"/>
              <a:buAutoNum type="alphaUcPeriod"/>
            </a:pPr>
            <a:r>
              <a:rPr lang="fr-FR" sz="2400" dirty="0">
                <a:solidFill>
                  <a:schemeClr val="bg1"/>
                </a:solidFill>
                <a:hlinkClick r:id="rId15" action="ppaction://hlinksldjump">
                  <a:extLst>
                    <a:ext uri="{A12FA001-AC4F-418D-AE19-62706E023703}">
                      <ahyp:hlinkClr xmlns:ahyp="http://schemas.microsoft.com/office/drawing/2018/hyperlinkcolor" val="tx"/>
                    </a:ext>
                  </a:extLst>
                </a:hlinkClick>
              </a:rPr>
              <a:t>Forçage radiatif des nuages</a:t>
            </a:r>
            <a:endParaRPr lang="fr-FR" sz="2400" dirty="0">
              <a:solidFill>
                <a:schemeClr val="bg1"/>
              </a:solidFill>
            </a:endParaRPr>
          </a:p>
        </p:txBody>
      </p:sp>
    </p:spTree>
    <p:extLst>
      <p:ext uri="{BB962C8B-B14F-4D97-AF65-F5344CB8AC3E}">
        <p14:creationId xmlns:p14="http://schemas.microsoft.com/office/powerpoint/2010/main" val="2476189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AF5E-6044-2B58-8F71-8B65CE1589AA}"/>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B5D19F68-A7EF-52ED-F05F-FF2873DF2402}"/>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Chronologie du stage</a:t>
            </a:r>
          </a:p>
        </p:txBody>
      </p:sp>
      <p:grpSp>
        <p:nvGrpSpPr>
          <p:cNvPr id="4" name="Groupe 3">
            <a:extLst>
              <a:ext uri="{FF2B5EF4-FFF2-40B4-BE49-F238E27FC236}">
                <a16:creationId xmlns:a16="http://schemas.microsoft.com/office/drawing/2014/main" id="{36BB798B-271D-9368-E5CF-3EF93BF02245}"/>
              </a:ext>
            </a:extLst>
          </p:cNvPr>
          <p:cNvGrpSpPr/>
          <p:nvPr/>
        </p:nvGrpSpPr>
        <p:grpSpPr>
          <a:xfrm>
            <a:off x="174171" y="1915886"/>
            <a:ext cx="11397257" cy="3343869"/>
            <a:chOff x="838199" y="2885479"/>
            <a:chExt cx="10055125" cy="2611040"/>
          </a:xfrm>
        </p:grpSpPr>
        <p:sp>
          <p:nvSpPr>
            <p:cNvPr id="5" name="Forme libre : forme 4">
              <a:extLst>
                <a:ext uri="{FF2B5EF4-FFF2-40B4-BE49-F238E27FC236}">
                  <a16:creationId xmlns:a16="http://schemas.microsoft.com/office/drawing/2014/main" id="{A57798F1-F444-981F-7499-6FE6B9E4DD2A}"/>
                </a:ext>
              </a:extLst>
            </p:cNvPr>
            <p:cNvSpPr/>
            <p:nvPr/>
          </p:nvSpPr>
          <p:spPr>
            <a:xfrm>
              <a:off x="838199" y="2885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Prise en main du GCM + Bibliographie</a:t>
              </a:r>
            </a:p>
          </p:txBody>
        </p:sp>
        <p:sp>
          <p:nvSpPr>
            <p:cNvPr id="6" name="Forme libre : forme 5">
              <a:extLst>
                <a:ext uri="{FF2B5EF4-FFF2-40B4-BE49-F238E27FC236}">
                  <a16:creationId xmlns:a16="http://schemas.microsoft.com/office/drawing/2014/main" id="{74B80710-B9AC-5F4D-054A-4FBA6B0FD53F}"/>
                </a:ext>
              </a:extLst>
            </p:cNvPr>
            <p:cNvSpPr/>
            <p:nvPr/>
          </p:nvSpPr>
          <p:spPr>
            <a:xfrm>
              <a:off x="3284040" y="2885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80236"/>
                <a:satOff val="1694"/>
                <a:lumOff val="4514"/>
                <a:alphaOff val="0"/>
              </a:schemeClr>
            </a:fillRef>
            <a:effectRef idx="0">
              <a:schemeClr val="accent2">
                <a:shade val="80000"/>
                <a:hueOff val="-80236"/>
                <a:satOff val="1694"/>
                <a:lumOff val="4514"/>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Modèle biologique + intégration à pas de temps adaptatifs</a:t>
              </a:r>
            </a:p>
          </p:txBody>
        </p:sp>
        <p:sp>
          <p:nvSpPr>
            <p:cNvPr id="7" name="Forme libre : forme 6">
              <a:extLst>
                <a:ext uri="{FF2B5EF4-FFF2-40B4-BE49-F238E27FC236}">
                  <a16:creationId xmlns:a16="http://schemas.microsoft.com/office/drawing/2014/main" id="{747E868A-EB35-947A-8225-E104C45578D7}"/>
                </a:ext>
              </a:extLst>
            </p:cNvPr>
            <p:cNvSpPr/>
            <p:nvPr/>
          </p:nvSpPr>
          <p:spPr>
            <a:xfrm>
              <a:off x="5729882" y="2885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160472"/>
                <a:satOff val="3389"/>
                <a:lumOff val="9027"/>
                <a:alphaOff val="0"/>
              </a:schemeClr>
            </a:fillRef>
            <a:effectRef idx="0">
              <a:schemeClr val="accent2">
                <a:shade val="80000"/>
                <a:hueOff val="-160472"/>
                <a:satOff val="3389"/>
                <a:lumOff val="9027"/>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Ajout de la colonne atmosphérique</a:t>
              </a:r>
            </a:p>
          </p:txBody>
        </p:sp>
        <p:sp>
          <p:nvSpPr>
            <p:cNvPr id="8" name="Forme libre : forme 7">
              <a:extLst>
                <a:ext uri="{FF2B5EF4-FFF2-40B4-BE49-F238E27FC236}">
                  <a16:creationId xmlns:a16="http://schemas.microsoft.com/office/drawing/2014/main" id="{FFEC9B43-026E-2B9F-7646-5B5E09D52663}"/>
                </a:ext>
              </a:extLst>
            </p:cNvPr>
            <p:cNvSpPr/>
            <p:nvPr/>
          </p:nvSpPr>
          <p:spPr>
            <a:xfrm>
              <a:off x="8175723" y="2885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240708"/>
                <a:satOff val="5083"/>
                <a:lumOff val="13541"/>
                <a:alphaOff val="0"/>
              </a:schemeClr>
            </a:fillRef>
            <a:effectRef idx="0">
              <a:schemeClr val="accent2">
                <a:shade val="80000"/>
                <a:hueOff val="-240708"/>
                <a:satOff val="5083"/>
                <a:lumOff val="13541"/>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Flux (interface + atmosphère</a:t>
              </a:r>
              <a:r>
                <a:rPr lang="fr-FR" sz="1500" kern="1200" dirty="0">
                  <a:solidFill>
                    <a:schemeClr val="tx1"/>
                  </a:solidFill>
                </a:rPr>
                <a:t>)</a:t>
              </a:r>
            </a:p>
          </p:txBody>
        </p:sp>
        <p:sp>
          <p:nvSpPr>
            <p:cNvPr id="10" name="Forme libre : forme 9">
              <a:extLst>
                <a:ext uri="{FF2B5EF4-FFF2-40B4-BE49-F238E27FC236}">
                  <a16:creationId xmlns:a16="http://schemas.microsoft.com/office/drawing/2014/main" id="{A524CCD1-0025-C854-0424-A1E6B9C5E080}"/>
                </a:ext>
              </a:extLst>
            </p:cNvPr>
            <p:cNvSpPr/>
            <p:nvPr/>
          </p:nvSpPr>
          <p:spPr>
            <a:xfrm>
              <a:off x="838199" y="4409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320943"/>
                <a:satOff val="6777"/>
                <a:lumOff val="18054"/>
                <a:alphaOff val="0"/>
              </a:schemeClr>
            </a:fillRef>
            <a:effectRef idx="0">
              <a:schemeClr val="accent2">
                <a:shade val="80000"/>
                <a:hueOff val="-320943"/>
                <a:satOff val="6777"/>
                <a:lumOff val="18054"/>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Grille 3D de concentrations dans l’océan</a:t>
              </a:r>
            </a:p>
          </p:txBody>
        </p:sp>
        <p:sp>
          <p:nvSpPr>
            <p:cNvPr id="11" name="Forme libre : forme 10">
              <a:extLst>
                <a:ext uri="{FF2B5EF4-FFF2-40B4-BE49-F238E27FC236}">
                  <a16:creationId xmlns:a16="http://schemas.microsoft.com/office/drawing/2014/main" id="{8076A2C6-FA27-8FB8-13AF-C86D73FAC7DF}"/>
                </a:ext>
              </a:extLst>
            </p:cNvPr>
            <p:cNvSpPr/>
            <p:nvPr/>
          </p:nvSpPr>
          <p:spPr>
            <a:xfrm>
              <a:off x="3284040" y="4409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401179"/>
                <a:satOff val="8472"/>
                <a:lumOff val="22568"/>
                <a:alphaOff val="0"/>
              </a:schemeClr>
            </a:fillRef>
            <a:effectRef idx="0">
              <a:schemeClr val="accent2">
                <a:shade val="80000"/>
                <a:hueOff val="-401179"/>
                <a:satOff val="8472"/>
                <a:lumOff val="22568"/>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Couplage 1D + codes pour le couplage 3D</a:t>
              </a:r>
            </a:p>
          </p:txBody>
        </p:sp>
        <p:sp>
          <p:nvSpPr>
            <p:cNvPr id="12" name="Forme libre : forme 11">
              <a:extLst>
                <a:ext uri="{FF2B5EF4-FFF2-40B4-BE49-F238E27FC236}">
                  <a16:creationId xmlns:a16="http://schemas.microsoft.com/office/drawing/2014/main" id="{58585404-AB10-E2A5-E19B-AE7DC889A3C0}"/>
                </a:ext>
              </a:extLst>
            </p:cNvPr>
            <p:cNvSpPr/>
            <p:nvPr/>
          </p:nvSpPr>
          <p:spPr>
            <a:xfrm>
              <a:off x="5729880" y="4409479"/>
              <a:ext cx="2717601" cy="1087040"/>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p:spPr>
          <p:style>
            <a:lnRef idx="2">
              <a:schemeClr val="lt1">
                <a:hueOff val="0"/>
                <a:satOff val="0"/>
                <a:lumOff val="0"/>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Nouvelle méthode d’intégration, plus de grille de concentrations</a:t>
              </a:r>
            </a:p>
          </p:txBody>
        </p:sp>
      </p:grpSp>
      <p:sp>
        <p:nvSpPr>
          <p:cNvPr id="3" name="Forme libre : forme 2">
            <a:extLst>
              <a:ext uri="{FF2B5EF4-FFF2-40B4-BE49-F238E27FC236}">
                <a16:creationId xmlns:a16="http://schemas.microsoft.com/office/drawing/2014/main" id="{F06C2024-F138-4692-EEC0-39A77A0A05BD}"/>
              </a:ext>
            </a:extLst>
          </p:cNvPr>
          <p:cNvSpPr/>
          <p:nvPr/>
        </p:nvSpPr>
        <p:spPr>
          <a:xfrm>
            <a:off x="8515910" y="3867619"/>
            <a:ext cx="3080339" cy="1392135"/>
          </a:xfrm>
          <a:custGeom>
            <a:avLst/>
            <a:gdLst>
              <a:gd name="connsiteX0" fmla="*/ 0 w 2717601"/>
              <a:gd name="connsiteY0" fmla="*/ 0 h 1087040"/>
              <a:gd name="connsiteX1" fmla="*/ 2174081 w 2717601"/>
              <a:gd name="connsiteY1" fmla="*/ 0 h 1087040"/>
              <a:gd name="connsiteX2" fmla="*/ 2717601 w 2717601"/>
              <a:gd name="connsiteY2" fmla="*/ 543520 h 1087040"/>
              <a:gd name="connsiteX3" fmla="*/ 2174081 w 2717601"/>
              <a:gd name="connsiteY3" fmla="*/ 1087040 h 1087040"/>
              <a:gd name="connsiteX4" fmla="*/ 0 w 2717601"/>
              <a:gd name="connsiteY4" fmla="*/ 1087040 h 1087040"/>
              <a:gd name="connsiteX5" fmla="*/ 543520 w 2717601"/>
              <a:gd name="connsiteY5" fmla="*/ 543520 h 1087040"/>
              <a:gd name="connsiteX6" fmla="*/ 0 w 2717601"/>
              <a:gd name="connsiteY6" fmla="*/ 0 h 10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601" h="1087040">
                <a:moveTo>
                  <a:pt x="0" y="0"/>
                </a:moveTo>
                <a:lnTo>
                  <a:pt x="2174081" y="0"/>
                </a:lnTo>
                <a:lnTo>
                  <a:pt x="2717601" y="543520"/>
                </a:lnTo>
                <a:lnTo>
                  <a:pt x="2174081" y="1087040"/>
                </a:lnTo>
                <a:lnTo>
                  <a:pt x="0" y="1087040"/>
                </a:lnTo>
                <a:lnTo>
                  <a:pt x="543520" y="543520"/>
                </a:lnTo>
                <a:lnTo>
                  <a:pt x="0" y="0"/>
                </a:lnTo>
                <a:close/>
              </a:path>
            </a:pathLst>
          </a:custGeom>
          <a:solidFill>
            <a:schemeClr val="accent2">
              <a:lumMod val="40000"/>
              <a:lumOff val="60000"/>
            </a:schemeClr>
          </a:solidFill>
        </p:spPr>
        <p:style>
          <a:lnRef idx="2">
            <a:schemeClr val="lt1">
              <a:hueOff val="0"/>
              <a:satOff val="0"/>
              <a:lumOff val="0"/>
              <a:alphaOff val="0"/>
            </a:schemeClr>
          </a:lnRef>
          <a:fillRef idx="1">
            <a:schemeClr val="accent2">
              <a:shade val="80000"/>
              <a:hueOff val="-481415"/>
              <a:satOff val="10166"/>
              <a:lumOff val="27081"/>
              <a:alphaOff val="0"/>
            </a:schemeClr>
          </a:fillRef>
          <a:effectRef idx="0">
            <a:schemeClr val="accent2">
              <a:shade val="80000"/>
              <a:hueOff val="-481415"/>
              <a:satOff val="10166"/>
              <a:lumOff val="27081"/>
              <a:alphaOff val="0"/>
            </a:schemeClr>
          </a:effectRef>
          <a:fontRef idx="minor">
            <a:schemeClr val="lt1"/>
          </a:fontRef>
        </p:style>
        <p:txBody>
          <a:bodyPr spcFirstLastPara="0" vert="horz" wrap="square" lIns="603528" tIns="20003" rIns="563523" bIns="20003" numCol="1" spcCol="1270" anchor="ctr" anchorCtr="0">
            <a:noAutofit/>
          </a:bodyPr>
          <a:lstStyle/>
          <a:p>
            <a:pPr marL="0" lvl="0" indent="0" algn="ctr" defTabSz="666750">
              <a:lnSpc>
                <a:spcPct val="90000"/>
              </a:lnSpc>
              <a:spcBef>
                <a:spcPct val="0"/>
              </a:spcBef>
              <a:spcAft>
                <a:spcPct val="35000"/>
              </a:spcAft>
              <a:buNone/>
            </a:pPr>
            <a:r>
              <a:rPr lang="fr-FR" sz="2000" kern="1200" dirty="0">
                <a:solidFill>
                  <a:schemeClr val="tx1"/>
                </a:solidFill>
              </a:rPr>
              <a:t>Réduction des instabilités</a:t>
            </a:r>
          </a:p>
        </p:txBody>
      </p:sp>
    </p:spTree>
    <p:extLst>
      <p:ext uri="{BB962C8B-B14F-4D97-AF65-F5344CB8AC3E}">
        <p14:creationId xmlns:p14="http://schemas.microsoft.com/office/powerpoint/2010/main" val="387559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2759-7772-C27A-C29C-89C1BC43A04E}"/>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62E44183-DFAB-0F9A-55C5-B11CDA68E9C4}"/>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Modèle biologique : fonctionnement</a:t>
            </a:r>
          </a:p>
        </p:txBody>
      </p:sp>
      <p:pic>
        <p:nvPicPr>
          <p:cNvPr id="9" name="Image 8">
            <a:extLst>
              <a:ext uri="{FF2B5EF4-FFF2-40B4-BE49-F238E27FC236}">
                <a16:creationId xmlns:a16="http://schemas.microsoft.com/office/drawing/2014/main" id="{A8BD922A-E834-2249-94BA-FD79A7CB6791}"/>
              </a:ext>
            </a:extLst>
          </p:cNvPr>
          <p:cNvPicPr>
            <a:picLocks noChangeAspect="1"/>
          </p:cNvPicPr>
          <p:nvPr/>
        </p:nvPicPr>
        <p:blipFill>
          <a:blip r:embed="rId3"/>
          <a:stretch>
            <a:fillRect/>
          </a:stretch>
        </p:blipFill>
        <p:spPr>
          <a:xfrm>
            <a:off x="2013288" y="1325993"/>
            <a:ext cx="7826228" cy="4479486"/>
          </a:xfrm>
          <a:prstGeom prst="rect">
            <a:avLst/>
          </a:prstGeom>
          <a:solidFill>
            <a:schemeClr val="accent5">
              <a:lumMod val="60000"/>
              <a:lumOff val="40000"/>
            </a:schemeClr>
          </a:solidFill>
          <a:ln w="57150">
            <a:solidFill>
              <a:schemeClr val="accent2"/>
            </a:solidFill>
            <a:prstDash val="dash"/>
          </a:ln>
        </p:spPr>
      </p:pic>
      <p:pic>
        <p:nvPicPr>
          <p:cNvPr id="14" name="Image 13">
            <a:extLst>
              <a:ext uri="{FF2B5EF4-FFF2-40B4-BE49-F238E27FC236}">
                <a16:creationId xmlns:a16="http://schemas.microsoft.com/office/drawing/2014/main" id="{E34CF7CF-F274-B433-4E9C-6320BAC7E7EC}"/>
              </a:ext>
            </a:extLst>
          </p:cNvPr>
          <p:cNvPicPr>
            <a:picLocks noChangeAspect="1"/>
          </p:cNvPicPr>
          <p:nvPr/>
        </p:nvPicPr>
        <p:blipFill>
          <a:blip r:embed="rId4"/>
          <a:stretch>
            <a:fillRect/>
          </a:stretch>
        </p:blipFill>
        <p:spPr>
          <a:xfrm>
            <a:off x="4558649" y="3692335"/>
            <a:ext cx="2735506" cy="332402"/>
          </a:xfrm>
          <a:prstGeom prst="rect">
            <a:avLst/>
          </a:prstGeom>
        </p:spPr>
      </p:pic>
      <p:pic>
        <p:nvPicPr>
          <p:cNvPr id="24" name="Image 23">
            <a:extLst>
              <a:ext uri="{FF2B5EF4-FFF2-40B4-BE49-F238E27FC236}">
                <a16:creationId xmlns:a16="http://schemas.microsoft.com/office/drawing/2014/main" id="{D369395F-7A75-32A3-CEE1-842922D97ACC}"/>
              </a:ext>
            </a:extLst>
          </p:cNvPr>
          <p:cNvPicPr>
            <a:picLocks noChangeAspect="1"/>
          </p:cNvPicPr>
          <p:nvPr/>
        </p:nvPicPr>
        <p:blipFill>
          <a:blip r:embed="rId5"/>
          <a:stretch>
            <a:fillRect/>
          </a:stretch>
        </p:blipFill>
        <p:spPr>
          <a:xfrm>
            <a:off x="3590142" y="5151602"/>
            <a:ext cx="4672519" cy="310412"/>
          </a:xfrm>
          <a:prstGeom prst="rect">
            <a:avLst/>
          </a:prstGeom>
        </p:spPr>
      </p:pic>
      <p:sp>
        <p:nvSpPr>
          <p:cNvPr id="25" name="ZoneTexte 24">
            <a:extLst>
              <a:ext uri="{FF2B5EF4-FFF2-40B4-BE49-F238E27FC236}">
                <a16:creationId xmlns:a16="http://schemas.microsoft.com/office/drawing/2014/main" id="{0041A256-A312-9429-2AC1-624A0614E76F}"/>
              </a:ext>
            </a:extLst>
          </p:cNvPr>
          <p:cNvSpPr txBox="1"/>
          <p:nvPr/>
        </p:nvSpPr>
        <p:spPr>
          <a:xfrm>
            <a:off x="1883980" y="879736"/>
            <a:ext cx="2315710" cy="400110"/>
          </a:xfrm>
          <a:prstGeom prst="rect">
            <a:avLst/>
          </a:prstGeom>
          <a:noFill/>
        </p:spPr>
        <p:txBody>
          <a:bodyPr wrap="square" rtlCol="0">
            <a:spAutoFit/>
          </a:bodyPr>
          <a:lstStyle/>
          <a:p>
            <a:r>
              <a:rPr lang="fr-FR" sz="2000" noProof="0" dirty="0">
                <a:solidFill>
                  <a:schemeClr val="accent2"/>
                </a:solidFill>
              </a:rPr>
              <a:t>Système fermé – 0D</a:t>
            </a:r>
          </a:p>
        </p:txBody>
      </p:sp>
      <p:sp>
        <p:nvSpPr>
          <p:cNvPr id="26" name="ZoneTexte 25">
            <a:extLst>
              <a:ext uri="{FF2B5EF4-FFF2-40B4-BE49-F238E27FC236}">
                <a16:creationId xmlns:a16="http://schemas.microsoft.com/office/drawing/2014/main" id="{636C4CCE-F7C1-D7BF-7775-64C7D6EE2936}"/>
              </a:ext>
            </a:extLst>
          </p:cNvPr>
          <p:cNvSpPr txBox="1"/>
          <p:nvPr/>
        </p:nvSpPr>
        <p:spPr>
          <a:xfrm>
            <a:off x="3779961" y="4726774"/>
            <a:ext cx="4482699" cy="369332"/>
          </a:xfrm>
          <a:prstGeom prst="rect">
            <a:avLst/>
          </a:prstGeom>
          <a:noFill/>
        </p:spPr>
        <p:txBody>
          <a:bodyPr wrap="square" rtlCol="0">
            <a:spAutoFit/>
          </a:bodyPr>
          <a:lstStyle/>
          <a:p>
            <a:pPr algn="ctr"/>
            <a:r>
              <a:rPr lang="fr-FR" noProof="0" dirty="0">
                <a:solidFill>
                  <a:srgbClr val="000000"/>
                </a:solidFill>
              </a:rPr>
              <a:t>Anabolisme (production de biomasse)</a:t>
            </a:r>
          </a:p>
        </p:txBody>
      </p:sp>
      <p:sp>
        <p:nvSpPr>
          <p:cNvPr id="27" name="ZoneTexte 26">
            <a:extLst>
              <a:ext uri="{FF2B5EF4-FFF2-40B4-BE49-F238E27FC236}">
                <a16:creationId xmlns:a16="http://schemas.microsoft.com/office/drawing/2014/main" id="{8B555901-C9FB-B077-F09C-9C90C1C28FCF}"/>
              </a:ext>
            </a:extLst>
          </p:cNvPr>
          <p:cNvSpPr txBox="1"/>
          <p:nvPr/>
        </p:nvSpPr>
        <p:spPr>
          <a:xfrm>
            <a:off x="3561302" y="3261619"/>
            <a:ext cx="4730197" cy="369332"/>
          </a:xfrm>
          <a:prstGeom prst="rect">
            <a:avLst/>
          </a:prstGeom>
          <a:noFill/>
        </p:spPr>
        <p:txBody>
          <a:bodyPr wrap="square" rtlCol="0">
            <a:spAutoFit/>
          </a:bodyPr>
          <a:lstStyle/>
          <a:p>
            <a:pPr algn="ctr"/>
            <a:r>
              <a:rPr lang="fr-FR" noProof="0" dirty="0">
                <a:solidFill>
                  <a:srgbClr val="000000"/>
                </a:solidFill>
              </a:rPr>
              <a:t>Catabolisme (production d’énergie)</a:t>
            </a:r>
          </a:p>
        </p:txBody>
      </p:sp>
      <p:pic>
        <p:nvPicPr>
          <p:cNvPr id="31" name="Image 30">
            <a:extLst>
              <a:ext uri="{FF2B5EF4-FFF2-40B4-BE49-F238E27FC236}">
                <a16:creationId xmlns:a16="http://schemas.microsoft.com/office/drawing/2014/main" id="{B7ECF849-EC51-4396-DA39-AAB31FAE1C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4890064">
            <a:off x="2994222" y="3352111"/>
            <a:ext cx="510702" cy="510702"/>
          </a:xfrm>
          <a:prstGeom prst="rect">
            <a:avLst/>
          </a:prstGeom>
        </p:spPr>
      </p:pic>
      <p:pic>
        <p:nvPicPr>
          <p:cNvPr id="32" name="Image 31">
            <a:extLst>
              <a:ext uri="{FF2B5EF4-FFF2-40B4-BE49-F238E27FC236}">
                <a16:creationId xmlns:a16="http://schemas.microsoft.com/office/drawing/2014/main" id="{98853F55-2725-6346-631D-0F4FC145F59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8519647">
            <a:off x="8787238" y="3352112"/>
            <a:ext cx="510702" cy="510702"/>
          </a:xfrm>
          <a:prstGeom prst="rect">
            <a:avLst/>
          </a:prstGeom>
        </p:spPr>
      </p:pic>
      <p:pic>
        <p:nvPicPr>
          <p:cNvPr id="34" name="Image 33">
            <a:extLst>
              <a:ext uri="{FF2B5EF4-FFF2-40B4-BE49-F238E27FC236}">
                <a16:creationId xmlns:a16="http://schemas.microsoft.com/office/drawing/2014/main" id="{C047E3D4-18E8-9B32-D9FF-01E7BF93959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649050" y="4991243"/>
            <a:ext cx="510702" cy="510702"/>
          </a:xfrm>
          <a:prstGeom prst="rect">
            <a:avLst/>
          </a:prstGeom>
        </p:spPr>
      </p:pic>
      <p:pic>
        <p:nvPicPr>
          <p:cNvPr id="35" name="Image 34">
            <a:extLst>
              <a:ext uri="{FF2B5EF4-FFF2-40B4-BE49-F238E27FC236}">
                <a16:creationId xmlns:a16="http://schemas.microsoft.com/office/drawing/2014/main" id="{D611022F-095C-2FF3-C146-B4A057B1CF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773022">
            <a:off x="5675102" y="4311539"/>
            <a:ext cx="510702" cy="510702"/>
          </a:xfrm>
          <a:prstGeom prst="rect">
            <a:avLst/>
          </a:prstGeom>
        </p:spPr>
      </p:pic>
      <p:pic>
        <p:nvPicPr>
          <p:cNvPr id="37" name="Image 36">
            <a:extLst>
              <a:ext uri="{FF2B5EF4-FFF2-40B4-BE49-F238E27FC236}">
                <a16:creationId xmlns:a16="http://schemas.microsoft.com/office/drawing/2014/main" id="{5F518EFE-018B-D721-E601-4DD6E7C44D8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4357888">
            <a:off x="8795737" y="5021433"/>
            <a:ext cx="510702" cy="510702"/>
          </a:xfrm>
          <a:prstGeom prst="rect">
            <a:avLst/>
          </a:prstGeom>
        </p:spPr>
      </p:pic>
      <p:pic>
        <p:nvPicPr>
          <p:cNvPr id="42" name="Image 41">
            <a:extLst>
              <a:ext uri="{FF2B5EF4-FFF2-40B4-BE49-F238E27FC236}">
                <a16:creationId xmlns:a16="http://schemas.microsoft.com/office/drawing/2014/main" id="{2ACEDD5E-4AF0-EE3F-E05D-1DADB031010C}"/>
              </a:ext>
            </a:extLst>
          </p:cNvPr>
          <p:cNvPicPr>
            <a:picLocks noChangeAspect="1"/>
          </p:cNvPicPr>
          <p:nvPr/>
        </p:nvPicPr>
        <p:blipFill>
          <a:blip r:embed="rId8"/>
          <a:srcRect r="12274" b="6149"/>
          <a:stretch>
            <a:fillRect/>
          </a:stretch>
        </p:blipFill>
        <p:spPr>
          <a:xfrm>
            <a:off x="2164907" y="4274165"/>
            <a:ext cx="2236446" cy="325681"/>
          </a:xfrm>
          <a:prstGeom prst="rect">
            <a:avLst/>
          </a:prstGeom>
        </p:spPr>
      </p:pic>
      <p:grpSp>
        <p:nvGrpSpPr>
          <p:cNvPr id="44" name="Groupe 43">
            <a:extLst>
              <a:ext uri="{FF2B5EF4-FFF2-40B4-BE49-F238E27FC236}">
                <a16:creationId xmlns:a16="http://schemas.microsoft.com/office/drawing/2014/main" id="{7E392608-7CF2-B574-5065-7ABD9DC93D4F}"/>
              </a:ext>
            </a:extLst>
          </p:cNvPr>
          <p:cNvGrpSpPr/>
          <p:nvPr/>
        </p:nvGrpSpPr>
        <p:grpSpPr>
          <a:xfrm>
            <a:off x="7584564" y="4130657"/>
            <a:ext cx="1627197" cy="584775"/>
            <a:chOff x="7788185" y="4026834"/>
            <a:chExt cx="1627197" cy="584775"/>
          </a:xfrm>
        </p:grpSpPr>
        <p:pic>
          <p:nvPicPr>
            <p:cNvPr id="36" name="Image 35">
              <a:extLst>
                <a:ext uri="{FF2B5EF4-FFF2-40B4-BE49-F238E27FC236}">
                  <a16:creationId xmlns:a16="http://schemas.microsoft.com/office/drawing/2014/main" id="{5ACE19C2-C41D-A10A-B5E4-2E69DA5C761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031589" y="4078993"/>
              <a:ext cx="510702" cy="510702"/>
            </a:xfrm>
            <a:prstGeom prst="rect">
              <a:avLst/>
            </a:prstGeom>
          </p:spPr>
        </p:pic>
        <p:sp>
          <p:nvSpPr>
            <p:cNvPr id="43" name="ZoneTexte 42">
              <a:extLst>
                <a:ext uri="{FF2B5EF4-FFF2-40B4-BE49-F238E27FC236}">
                  <a16:creationId xmlns:a16="http://schemas.microsoft.com/office/drawing/2014/main" id="{263C6512-2367-9851-CBF7-6EC595F2B9DE}"/>
                </a:ext>
              </a:extLst>
            </p:cNvPr>
            <p:cNvSpPr txBox="1"/>
            <p:nvPr/>
          </p:nvSpPr>
          <p:spPr>
            <a:xfrm>
              <a:off x="7788185" y="4026834"/>
              <a:ext cx="1627197" cy="584775"/>
            </a:xfrm>
            <a:prstGeom prst="rect">
              <a:avLst/>
            </a:prstGeom>
            <a:noFill/>
          </p:spPr>
          <p:txBody>
            <a:bodyPr wrap="square" rtlCol="0">
              <a:spAutoFit/>
            </a:bodyPr>
            <a:lstStyle/>
            <a:p>
              <a:r>
                <a:rPr lang="fr-FR" sz="3200" b="1" noProof="0" dirty="0">
                  <a:solidFill>
                    <a:schemeClr val="accent2"/>
                  </a:solidFill>
                </a:rPr>
                <a:t>[</a:t>
              </a:r>
              <a:r>
                <a:rPr lang="fr-FR" sz="3200" noProof="0" dirty="0">
                  <a:solidFill>
                    <a:schemeClr val="accent2"/>
                  </a:solidFill>
                </a:rPr>
                <a:t>      </a:t>
              </a:r>
              <a:r>
                <a:rPr lang="fr-FR" sz="3200" b="1" noProof="0" dirty="0">
                  <a:solidFill>
                    <a:schemeClr val="accent2"/>
                  </a:solidFill>
                </a:rPr>
                <a:t>]</a:t>
              </a:r>
              <a:r>
                <a:rPr lang="fr-FR" sz="3200" noProof="0" dirty="0">
                  <a:solidFill>
                    <a:schemeClr val="accent2"/>
                  </a:solidFill>
                </a:rPr>
                <a:t> </a:t>
              </a:r>
              <a:r>
                <a:rPr lang="fr-FR" sz="2800" noProof="0" dirty="0">
                  <a:solidFill>
                    <a:schemeClr val="accent2"/>
                  </a:solidFill>
                </a:rPr>
                <a:t>↝</a:t>
              </a:r>
            </a:p>
          </p:txBody>
        </p:sp>
      </p:grpSp>
      <p:sp>
        <p:nvSpPr>
          <p:cNvPr id="45" name="ZoneTexte 44">
            <a:extLst>
              <a:ext uri="{FF2B5EF4-FFF2-40B4-BE49-F238E27FC236}">
                <a16:creationId xmlns:a16="http://schemas.microsoft.com/office/drawing/2014/main" id="{CED41C69-FD25-08B9-82C3-54DB72F87C7F}"/>
              </a:ext>
            </a:extLst>
          </p:cNvPr>
          <p:cNvSpPr txBox="1"/>
          <p:nvPr/>
        </p:nvSpPr>
        <p:spPr>
          <a:xfrm>
            <a:off x="4401353" y="4154902"/>
            <a:ext cx="637503" cy="523220"/>
          </a:xfrm>
          <a:prstGeom prst="rect">
            <a:avLst/>
          </a:prstGeom>
          <a:noFill/>
        </p:spPr>
        <p:txBody>
          <a:bodyPr wrap="square" rtlCol="0">
            <a:spAutoFit/>
          </a:bodyPr>
          <a:lstStyle/>
          <a:p>
            <a:r>
              <a:rPr lang="fr-FR" sz="2800" noProof="0" dirty="0">
                <a:solidFill>
                  <a:srgbClr val="473992"/>
                </a:solidFill>
              </a:rPr>
              <a:t>↝</a:t>
            </a:r>
          </a:p>
        </p:txBody>
      </p:sp>
      <p:sp>
        <p:nvSpPr>
          <p:cNvPr id="46" name="ZoneTexte 45">
            <a:extLst>
              <a:ext uri="{FF2B5EF4-FFF2-40B4-BE49-F238E27FC236}">
                <a16:creationId xmlns:a16="http://schemas.microsoft.com/office/drawing/2014/main" id="{5800C32C-A22D-500F-3CB3-8898A2E760E7}"/>
              </a:ext>
            </a:extLst>
          </p:cNvPr>
          <p:cNvSpPr txBox="1"/>
          <p:nvPr/>
        </p:nvSpPr>
        <p:spPr>
          <a:xfrm>
            <a:off x="10754722" y="2100267"/>
            <a:ext cx="614119" cy="400110"/>
          </a:xfrm>
          <a:prstGeom prst="rect">
            <a:avLst/>
          </a:prstGeom>
          <a:noFill/>
        </p:spPr>
        <p:txBody>
          <a:bodyPr wrap="square" rtlCol="0">
            <a:spAutoFit/>
          </a:bodyPr>
          <a:lstStyle/>
          <a:p>
            <a:pPr algn="r"/>
            <a:r>
              <a:rPr lang="fr-FR" sz="2000" noProof="0" dirty="0">
                <a:solidFill>
                  <a:schemeClr val="bg1"/>
                </a:solidFill>
              </a:rPr>
              <a:t>Gaz</a:t>
            </a:r>
          </a:p>
        </p:txBody>
      </p:sp>
      <p:sp>
        <p:nvSpPr>
          <p:cNvPr id="47" name="ZoneTexte 46">
            <a:extLst>
              <a:ext uri="{FF2B5EF4-FFF2-40B4-BE49-F238E27FC236}">
                <a16:creationId xmlns:a16="http://schemas.microsoft.com/office/drawing/2014/main" id="{BB1A1001-6884-8EAE-2F3B-36124912D5C3}"/>
              </a:ext>
            </a:extLst>
          </p:cNvPr>
          <p:cNvSpPr txBox="1"/>
          <p:nvPr/>
        </p:nvSpPr>
        <p:spPr>
          <a:xfrm>
            <a:off x="10754721" y="4199973"/>
            <a:ext cx="614119" cy="400110"/>
          </a:xfrm>
          <a:prstGeom prst="rect">
            <a:avLst/>
          </a:prstGeom>
          <a:noFill/>
        </p:spPr>
        <p:txBody>
          <a:bodyPr wrap="square" rtlCol="0">
            <a:spAutoFit/>
          </a:bodyPr>
          <a:lstStyle/>
          <a:p>
            <a:pPr algn="r"/>
            <a:r>
              <a:rPr lang="fr-FR" sz="2000" noProof="0" dirty="0">
                <a:solidFill>
                  <a:schemeClr val="accent5">
                    <a:lumMod val="60000"/>
                    <a:lumOff val="40000"/>
                  </a:schemeClr>
                </a:solidFill>
              </a:rPr>
              <a:t>Eau</a:t>
            </a:r>
            <a:endParaRPr lang="fr-FR" noProof="0" dirty="0">
              <a:solidFill>
                <a:schemeClr val="accent5">
                  <a:lumMod val="60000"/>
                  <a:lumOff val="40000"/>
                </a:schemeClr>
              </a:solidFill>
            </a:endParaRPr>
          </a:p>
        </p:txBody>
      </p:sp>
      <p:pic>
        <p:nvPicPr>
          <p:cNvPr id="49" name="Image 48">
            <a:extLst>
              <a:ext uri="{FF2B5EF4-FFF2-40B4-BE49-F238E27FC236}">
                <a16:creationId xmlns:a16="http://schemas.microsoft.com/office/drawing/2014/main" id="{88E7D522-5CCA-9C90-4592-FB3499C8D44C}"/>
              </a:ext>
            </a:extLst>
          </p:cNvPr>
          <p:cNvPicPr>
            <a:picLocks noChangeAspect="1"/>
          </p:cNvPicPr>
          <p:nvPr/>
        </p:nvPicPr>
        <p:blipFill>
          <a:blip r:embed="rId9"/>
          <a:stretch>
            <a:fillRect/>
          </a:stretch>
        </p:blipFill>
        <p:spPr>
          <a:xfrm>
            <a:off x="6107848" y="1887490"/>
            <a:ext cx="2372614" cy="828790"/>
          </a:xfrm>
          <a:prstGeom prst="rect">
            <a:avLst/>
          </a:prstGeom>
        </p:spPr>
      </p:pic>
      <p:sp>
        <p:nvSpPr>
          <p:cNvPr id="51" name="ZoneTexte 50">
            <a:extLst>
              <a:ext uri="{FF2B5EF4-FFF2-40B4-BE49-F238E27FC236}">
                <a16:creationId xmlns:a16="http://schemas.microsoft.com/office/drawing/2014/main" id="{B98A9CF6-4F49-AC46-9ED9-DF0B994A053C}"/>
              </a:ext>
            </a:extLst>
          </p:cNvPr>
          <p:cNvSpPr txBox="1"/>
          <p:nvPr/>
        </p:nvSpPr>
        <p:spPr>
          <a:xfrm>
            <a:off x="319557" y="2801542"/>
            <a:ext cx="1349882" cy="707886"/>
          </a:xfrm>
          <a:prstGeom prst="rect">
            <a:avLst/>
          </a:prstGeom>
          <a:noFill/>
        </p:spPr>
        <p:txBody>
          <a:bodyPr wrap="square" rtlCol="0">
            <a:spAutoFit/>
          </a:bodyPr>
          <a:lstStyle/>
          <a:p>
            <a:pPr algn="r"/>
            <a:r>
              <a:rPr lang="fr-FR" sz="2000" noProof="0" dirty="0">
                <a:solidFill>
                  <a:schemeClr val="bg1"/>
                </a:solidFill>
              </a:rPr>
              <a:t>Pas de flux de matière</a:t>
            </a:r>
          </a:p>
        </p:txBody>
      </p:sp>
      <p:sp>
        <p:nvSpPr>
          <p:cNvPr id="52" name="ZoneTexte 51">
            <a:extLst>
              <a:ext uri="{FF2B5EF4-FFF2-40B4-BE49-F238E27FC236}">
                <a16:creationId xmlns:a16="http://schemas.microsoft.com/office/drawing/2014/main" id="{F931F3D7-98C5-5644-EDF5-3C8DAE25C990}"/>
              </a:ext>
            </a:extLst>
          </p:cNvPr>
          <p:cNvSpPr txBox="1"/>
          <p:nvPr/>
        </p:nvSpPr>
        <p:spPr>
          <a:xfrm>
            <a:off x="3093923" y="2100267"/>
            <a:ext cx="2614859" cy="400110"/>
          </a:xfrm>
          <a:prstGeom prst="rect">
            <a:avLst/>
          </a:prstGeom>
          <a:noFill/>
        </p:spPr>
        <p:txBody>
          <a:bodyPr wrap="square" rtlCol="0">
            <a:spAutoFit/>
          </a:bodyPr>
          <a:lstStyle/>
          <a:p>
            <a:pPr algn="r"/>
            <a:r>
              <a:rPr lang="fr-FR" sz="2000" noProof="0" dirty="0"/>
              <a:t>Équilibre de Henry</a:t>
            </a:r>
          </a:p>
        </p:txBody>
      </p:sp>
      <p:sp>
        <p:nvSpPr>
          <p:cNvPr id="16" name="Bulle narrative : ronde 15">
            <a:extLst>
              <a:ext uri="{FF2B5EF4-FFF2-40B4-BE49-F238E27FC236}">
                <a16:creationId xmlns:a16="http://schemas.microsoft.com/office/drawing/2014/main" id="{05282E29-4043-6E4E-2352-0FABB5171671}"/>
              </a:ext>
            </a:extLst>
          </p:cNvPr>
          <p:cNvSpPr/>
          <p:nvPr/>
        </p:nvSpPr>
        <p:spPr>
          <a:xfrm flipV="1">
            <a:off x="5806377" y="5577761"/>
            <a:ext cx="2674085" cy="821939"/>
          </a:xfrm>
          <a:prstGeom prst="wedgeEllipseCallout">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A5A62173-25B7-C7EB-13B3-084A7FDA471A}"/>
              </a:ext>
            </a:extLst>
          </p:cNvPr>
          <p:cNvSpPr txBox="1"/>
          <p:nvPr/>
        </p:nvSpPr>
        <p:spPr>
          <a:xfrm>
            <a:off x="5973571" y="5759790"/>
            <a:ext cx="2365099" cy="584775"/>
          </a:xfrm>
          <a:prstGeom prst="rect">
            <a:avLst/>
          </a:prstGeom>
          <a:noFill/>
        </p:spPr>
        <p:txBody>
          <a:bodyPr wrap="square" rtlCol="0">
            <a:spAutoFit/>
          </a:bodyPr>
          <a:lstStyle/>
          <a:p>
            <a:pPr algn="ctr"/>
            <a:r>
              <a:rPr lang="fr-FR" sz="1600" dirty="0">
                <a:solidFill>
                  <a:schemeClr val="bg1"/>
                </a:solidFill>
              </a:rPr>
              <a:t>« Brique moyenne » de la biomasse</a:t>
            </a:r>
          </a:p>
        </p:txBody>
      </p:sp>
    </p:spTree>
    <p:extLst>
      <p:ext uri="{BB962C8B-B14F-4D97-AF65-F5344CB8AC3E}">
        <p14:creationId xmlns:p14="http://schemas.microsoft.com/office/powerpoint/2010/main" val="7061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F9057-C317-BBF7-594F-385425352381}"/>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0437FC70-C8F2-2377-5F70-9D6225DAC73D}"/>
              </a:ext>
            </a:extLst>
          </p:cNvPr>
          <p:cNvPicPr>
            <a:picLocks noChangeAspect="1"/>
          </p:cNvPicPr>
          <p:nvPr/>
        </p:nvPicPr>
        <p:blipFill>
          <a:blip r:embed="rId3"/>
          <a:stretch>
            <a:fillRect/>
          </a:stretch>
        </p:blipFill>
        <p:spPr>
          <a:xfrm>
            <a:off x="6302362" y="2596519"/>
            <a:ext cx="4916129" cy="2391835"/>
          </a:xfrm>
          <a:prstGeom prst="rect">
            <a:avLst/>
          </a:prstGeom>
        </p:spPr>
      </p:pic>
      <p:sp>
        <p:nvSpPr>
          <p:cNvPr id="9" name="ZoneTexte 8">
            <a:extLst>
              <a:ext uri="{FF2B5EF4-FFF2-40B4-BE49-F238E27FC236}">
                <a16:creationId xmlns:a16="http://schemas.microsoft.com/office/drawing/2014/main" id="{B9D5E1FC-F7C3-644D-207C-A490A60AA268}"/>
              </a:ext>
            </a:extLst>
          </p:cNvPr>
          <p:cNvSpPr txBox="1"/>
          <p:nvPr/>
        </p:nvSpPr>
        <p:spPr>
          <a:xfrm>
            <a:off x="6646401" y="1080354"/>
            <a:ext cx="4152099" cy="1015663"/>
          </a:xfrm>
          <a:prstGeom prst="rect">
            <a:avLst/>
          </a:prstGeom>
          <a:noFill/>
        </p:spPr>
        <p:txBody>
          <a:bodyPr wrap="none" rtlCol="0">
            <a:spAutoFit/>
          </a:bodyPr>
          <a:lstStyle/>
          <a:p>
            <a:pPr algn="ctr"/>
            <a:r>
              <a:rPr lang="fr-FR" sz="2000" b="1" noProof="0" dirty="0">
                <a:solidFill>
                  <a:schemeClr val="bg1"/>
                </a:solidFill>
              </a:rPr>
              <a:t>Flux à l’interface : </a:t>
            </a:r>
          </a:p>
          <a:p>
            <a:pPr algn="ctr"/>
            <a:r>
              <a:rPr lang="fr-FR" sz="2000" noProof="0" dirty="0">
                <a:solidFill>
                  <a:schemeClr val="bg1"/>
                </a:solidFill>
              </a:rPr>
              <a:t>Modèle de la couche limite stagnante </a:t>
            </a:r>
          </a:p>
          <a:p>
            <a:pPr algn="ctr"/>
            <a:r>
              <a:rPr lang="fr-FR" sz="2000" noProof="0" dirty="0">
                <a:solidFill>
                  <a:schemeClr val="bg1"/>
                </a:solidFill>
              </a:rPr>
              <a:t>(</a:t>
            </a:r>
            <a:r>
              <a:rPr lang="fr-FR" sz="2000" noProof="0" dirty="0" err="1">
                <a:solidFill>
                  <a:schemeClr val="bg1"/>
                </a:solidFill>
              </a:rPr>
              <a:t>Karecha</a:t>
            </a:r>
            <a:r>
              <a:rPr lang="fr-FR" sz="2000" noProof="0" dirty="0">
                <a:solidFill>
                  <a:schemeClr val="bg1"/>
                </a:solidFill>
              </a:rPr>
              <a:t> et al. 2005)</a:t>
            </a:r>
          </a:p>
        </p:txBody>
      </p:sp>
      <p:grpSp>
        <p:nvGrpSpPr>
          <p:cNvPr id="2" name="Groupe 1">
            <a:extLst>
              <a:ext uri="{FF2B5EF4-FFF2-40B4-BE49-F238E27FC236}">
                <a16:creationId xmlns:a16="http://schemas.microsoft.com/office/drawing/2014/main" id="{04A70982-45CA-BF2F-7415-ED7C7478E66C}"/>
              </a:ext>
            </a:extLst>
          </p:cNvPr>
          <p:cNvGrpSpPr/>
          <p:nvPr/>
        </p:nvGrpSpPr>
        <p:grpSpPr>
          <a:xfrm>
            <a:off x="627530" y="840718"/>
            <a:ext cx="3296131" cy="5949318"/>
            <a:chOff x="729130" y="906034"/>
            <a:chExt cx="3296131" cy="5949318"/>
          </a:xfrm>
        </p:grpSpPr>
        <p:sp>
          <p:nvSpPr>
            <p:cNvPr id="7" name="Rectangle 6">
              <a:extLst>
                <a:ext uri="{FF2B5EF4-FFF2-40B4-BE49-F238E27FC236}">
                  <a16:creationId xmlns:a16="http://schemas.microsoft.com/office/drawing/2014/main" id="{338F1273-83D8-EFA3-DBD6-9752F4366EF3}"/>
                </a:ext>
              </a:extLst>
            </p:cNvPr>
            <p:cNvSpPr/>
            <p:nvPr/>
          </p:nvSpPr>
          <p:spPr>
            <a:xfrm>
              <a:off x="729130" y="953116"/>
              <a:ext cx="3296131" cy="5902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7A7B6FCC-4CC9-B31C-90E9-17C432665FFC}"/>
                </a:ext>
              </a:extLst>
            </p:cNvPr>
            <p:cNvGrpSpPr/>
            <p:nvPr/>
          </p:nvGrpSpPr>
          <p:grpSpPr>
            <a:xfrm>
              <a:off x="760412" y="906034"/>
              <a:ext cx="3264849" cy="5949317"/>
              <a:chOff x="1261431" y="563091"/>
              <a:chExt cx="5041100" cy="9555234"/>
            </a:xfrm>
          </p:grpSpPr>
          <p:pic>
            <p:nvPicPr>
              <p:cNvPr id="12" name="Image 11">
                <a:extLst>
                  <a:ext uri="{FF2B5EF4-FFF2-40B4-BE49-F238E27FC236}">
                    <a16:creationId xmlns:a16="http://schemas.microsoft.com/office/drawing/2014/main" id="{B24C8838-B316-727F-0C7F-B37CB4CEE13A}"/>
                  </a:ext>
                </a:extLst>
              </p:cNvPr>
              <p:cNvPicPr>
                <a:picLocks noChangeAspect="1"/>
              </p:cNvPicPr>
              <p:nvPr/>
            </p:nvPicPr>
            <p:blipFill>
              <a:blip r:embed="rId4"/>
              <a:srcRect l="7230" t="5584" b="9461"/>
              <a:stretch/>
            </p:blipFill>
            <p:spPr>
              <a:xfrm>
                <a:off x="1261431" y="1074145"/>
                <a:ext cx="5041100" cy="6232666"/>
              </a:xfrm>
              <a:prstGeom prst="rect">
                <a:avLst/>
              </a:prstGeom>
            </p:spPr>
          </p:pic>
          <p:pic>
            <p:nvPicPr>
              <p:cNvPr id="13" name="Image 12">
                <a:extLst>
                  <a:ext uri="{FF2B5EF4-FFF2-40B4-BE49-F238E27FC236}">
                    <a16:creationId xmlns:a16="http://schemas.microsoft.com/office/drawing/2014/main" id="{FD9F6D1A-C862-2531-F7BD-449B65677911}"/>
                  </a:ext>
                </a:extLst>
              </p:cNvPr>
              <p:cNvPicPr>
                <a:picLocks noChangeAspect="1"/>
              </p:cNvPicPr>
              <p:nvPr/>
            </p:nvPicPr>
            <p:blipFill>
              <a:blip r:embed="rId4"/>
              <a:srcRect l="29801" t="90223" b="5285"/>
              <a:stretch/>
            </p:blipFill>
            <p:spPr>
              <a:xfrm>
                <a:off x="2430549" y="638708"/>
                <a:ext cx="3814590" cy="329526"/>
              </a:xfrm>
              <a:prstGeom prst="rect">
                <a:avLst/>
              </a:prstGeom>
            </p:spPr>
          </p:pic>
          <p:sp>
            <p:nvSpPr>
              <p:cNvPr id="14" name="Rectangle 13">
                <a:extLst>
                  <a:ext uri="{FF2B5EF4-FFF2-40B4-BE49-F238E27FC236}">
                    <a16:creationId xmlns:a16="http://schemas.microsoft.com/office/drawing/2014/main" id="{37310AF2-DEA2-20A9-EEF5-5CD741F2E300}"/>
                  </a:ext>
                </a:extLst>
              </p:cNvPr>
              <p:cNvSpPr/>
              <p:nvPr/>
            </p:nvSpPr>
            <p:spPr>
              <a:xfrm>
                <a:off x="2250170" y="1480510"/>
                <a:ext cx="3672840" cy="5733574"/>
              </a:xfrm>
              <a:prstGeom prst="rect">
                <a:avLst/>
              </a:prstGeom>
              <a:solidFill>
                <a:schemeClr val="bg2">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0AAFC3E-9E42-7CA4-CD3E-06421772EA3D}"/>
                  </a:ext>
                </a:extLst>
              </p:cNvPr>
              <p:cNvSpPr/>
              <p:nvPr/>
            </p:nvSpPr>
            <p:spPr>
              <a:xfrm>
                <a:off x="2258060" y="7200900"/>
                <a:ext cx="3672840" cy="224028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4CF68045-F298-72A6-55B9-B81A19064DDB}"/>
                  </a:ext>
                </a:extLst>
              </p:cNvPr>
              <p:cNvSpPr/>
              <p:nvPr/>
            </p:nvSpPr>
            <p:spPr>
              <a:xfrm>
                <a:off x="2258060" y="7200900"/>
                <a:ext cx="1215026" cy="224028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04E8E5E0-EB85-3389-8B05-6C9AB721EF2A}"/>
                  </a:ext>
                </a:extLst>
              </p:cNvPr>
              <p:cNvCxnSpPr>
                <a:cxnSpLocks/>
              </p:cNvCxnSpPr>
              <p:nvPr/>
            </p:nvCxnSpPr>
            <p:spPr>
              <a:xfrm flipV="1">
                <a:off x="2825826"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6200414-B4BB-81CE-E2AE-88BF190B91A7}"/>
                  </a:ext>
                </a:extLst>
              </p:cNvPr>
              <p:cNvCxnSpPr>
                <a:cxnSpLocks/>
              </p:cNvCxnSpPr>
              <p:nvPr/>
            </p:nvCxnSpPr>
            <p:spPr>
              <a:xfrm flipV="1">
                <a:off x="3774329"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A79564F-2DB0-E1BF-3CAE-4550133EFD80}"/>
                  </a:ext>
                </a:extLst>
              </p:cNvPr>
              <p:cNvCxnSpPr>
                <a:cxnSpLocks/>
              </p:cNvCxnSpPr>
              <p:nvPr/>
            </p:nvCxnSpPr>
            <p:spPr>
              <a:xfrm flipV="1">
                <a:off x="4714435"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36E10D2-323A-E61C-35D2-2B8BF57B00EC}"/>
                  </a:ext>
                </a:extLst>
              </p:cNvPr>
              <p:cNvCxnSpPr>
                <a:cxnSpLocks/>
              </p:cNvCxnSpPr>
              <p:nvPr/>
            </p:nvCxnSpPr>
            <p:spPr>
              <a:xfrm flipV="1">
                <a:off x="5660049"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80C4D98-6A58-30F6-3119-80E6EF23E4B4}"/>
                  </a:ext>
                </a:extLst>
              </p:cNvPr>
              <p:cNvSpPr txBox="1"/>
              <p:nvPr/>
            </p:nvSpPr>
            <p:spPr>
              <a:xfrm>
                <a:off x="1359684" y="563091"/>
                <a:ext cx="699570" cy="494322"/>
              </a:xfrm>
              <a:prstGeom prst="rect">
                <a:avLst/>
              </a:prstGeom>
              <a:noFill/>
            </p:spPr>
            <p:txBody>
              <a:bodyPr wrap="square" rtlCol="0">
                <a:spAutoFit/>
              </a:bodyPr>
              <a:lstStyle/>
              <a:p>
                <a:r>
                  <a:rPr lang="fr-FR" sz="1400" b="1" dirty="0">
                    <a:solidFill>
                      <a:srgbClr val="FF4C4C"/>
                    </a:solidFill>
                  </a:rPr>
                  <a:t>(K)</a:t>
                </a:r>
              </a:p>
            </p:txBody>
          </p:sp>
          <p:sp>
            <p:nvSpPr>
              <p:cNvPr id="23" name="ZoneTexte 22">
                <a:extLst>
                  <a:ext uri="{FF2B5EF4-FFF2-40B4-BE49-F238E27FC236}">
                    <a16:creationId xmlns:a16="http://schemas.microsoft.com/office/drawing/2014/main" id="{04E57E33-27A4-B78E-D378-DD3B3323615B}"/>
                  </a:ext>
                </a:extLst>
              </p:cNvPr>
              <p:cNvSpPr txBox="1"/>
              <p:nvPr/>
            </p:nvSpPr>
            <p:spPr>
              <a:xfrm>
                <a:off x="1302398" y="1002742"/>
                <a:ext cx="955661" cy="494322"/>
              </a:xfrm>
              <a:prstGeom prst="rect">
                <a:avLst/>
              </a:prstGeom>
              <a:noFill/>
            </p:spPr>
            <p:txBody>
              <a:bodyPr wrap="square" rtlCol="0">
                <a:spAutoFit/>
              </a:bodyPr>
              <a:lstStyle/>
              <a:p>
                <a:r>
                  <a:rPr lang="fr-FR" sz="1400" b="1" dirty="0">
                    <a:solidFill>
                      <a:srgbClr val="5757FF"/>
                    </a:solidFill>
                  </a:rPr>
                  <a:t>(bars)</a:t>
                </a:r>
              </a:p>
            </p:txBody>
          </p:sp>
          <p:sp>
            <p:nvSpPr>
              <p:cNvPr id="24" name="ZoneTexte 23">
                <a:extLst>
                  <a:ext uri="{FF2B5EF4-FFF2-40B4-BE49-F238E27FC236}">
                    <a16:creationId xmlns:a16="http://schemas.microsoft.com/office/drawing/2014/main" id="{16883F2D-8C65-351A-5FB8-E3F412D37CA9}"/>
                  </a:ext>
                </a:extLst>
              </p:cNvPr>
              <p:cNvSpPr txBox="1"/>
              <p:nvPr/>
            </p:nvSpPr>
            <p:spPr>
              <a:xfrm>
                <a:off x="4086589" y="8805699"/>
                <a:ext cx="1210229" cy="543754"/>
              </a:xfrm>
              <a:prstGeom prst="rect">
                <a:avLst/>
              </a:prstGeom>
              <a:noFill/>
            </p:spPr>
            <p:txBody>
              <a:bodyPr wrap="square" rtlCol="0">
                <a:spAutoFit/>
              </a:bodyPr>
              <a:lstStyle/>
              <a:p>
                <a:r>
                  <a:rPr lang="fr-FR" sz="1600" dirty="0">
                    <a:solidFill>
                      <a:schemeClr val="accent1">
                        <a:lumMod val="50000"/>
                      </a:schemeClr>
                    </a:solidFill>
                  </a:rPr>
                  <a:t>Océan</a:t>
                </a:r>
              </a:p>
            </p:txBody>
          </p:sp>
          <p:cxnSp>
            <p:nvCxnSpPr>
              <p:cNvPr id="25" name="Connecteur droit avec flèche 24">
                <a:extLst>
                  <a:ext uri="{FF2B5EF4-FFF2-40B4-BE49-F238E27FC236}">
                    <a16:creationId xmlns:a16="http://schemas.microsoft.com/office/drawing/2014/main" id="{5758F32F-9454-9A84-4C2F-232F77A21972}"/>
                  </a:ext>
                </a:extLst>
              </p:cNvPr>
              <p:cNvCxnSpPr>
                <a:cxnSpLocks/>
              </p:cNvCxnSpPr>
              <p:nvPr/>
            </p:nvCxnSpPr>
            <p:spPr>
              <a:xfrm>
                <a:off x="3468288" y="9561689"/>
                <a:ext cx="24626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FA79FD7-63B2-AD48-C0E3-9ACBB0BCA471}"/>
                  </a:ext>
                </a:extLst>
              </p:cNvPr>
              <p:cNvSpPr/>
              <p:nvPr/>
            </p:nvSpPr>
            <p:spPr>
              <a:xfrm>
                <a:off x="3477187" y="7214084"/>
                <a:ext cx="2453712" cy="523220"/>
              </a:xfrm>
              <a:prstGeom prst="rect">
                <a:avLst/>
              </a:prstGeom>
              <a:pattFill prst="openDmnd">
                <a:fgClr>
                  <a:schemeClr val="tx1"/>
                </a:fgClr>
                <a:bgClr>
                  <a:srgbClr val="8FAADC"/>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C9A4CF84-C214-9C7F-9017-9B4510A4A3EB}"/>
                  </a:ext>
                </a:extLst>
              </p:cNvPr>
              <p:cNvSpPr txBox="1"/>
              <p:nvPr/>
            </p:nvSpPr>
            <p:spPr>
              <a:xfrm>
                <a:off x="3468287" y="7219225"/>
                <a:ext cx="2214623" cy="494322"/>
              </a:xfrm>
              <a:prstGeom prst="rect">
                <a:avLst/>
              </a:prstGeom>
              <a:noFill/>
            </p:spPr>
            <p:txBody>
              <a:bodyPr wrap="square" rtlCol="0">
                <a:spAutoFit/>
              </a:bodyPr>
              <a:lstStyle/>
              <a:p>
                <a:r>
                  <a:rPr lang="fr-FR" sz="1400" dirty="0">
                    <a:solidFill>
                      <a:schemeClr val="bg1"/>
                    </a:solidFill>
                  </a:rPr>
                  <a:t>Méthanogènes</a:t>
                </a:r>
                <a:endParaRPr lang="fr-FR" sz="1100" dirty="0">
                  <a:solidFill>
                    <a:schemeClr val="bg1"/>
                  </a:solidFill>
                </a:endParaRP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5E495A36-D25D-C8E1-0A3D-6BD52533538D}"/>
                      </a:ext>
                    </a:extLst>
                  </p:cNvPr>
                  <p:cNvSpPr txBox="1"/>
                  <p:nvPr/>
                </p:nvSpPr>
                <p:spPr>
                  <a:xfrm>
                    <a:off x="4006626" y="9574571"/>
                    <a:ext cx="1240115" cy="543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rgbClr val="000000"/>
                                  </a:solidFill>
                                  <a:latin typeface="Cambria Math" panose="02040503050406030204" pitchFamily="18" charset="0"/>
                                </a:rPr>
                              </m:ctrlPr>
                            </m:sSubPr>
                            <m:e>
                              <m:r>
                                <a:rPr lang="fr-FR" sz="1600" b="0" i="1" smtClean="0">
                                  <a:solidFill>
                                    <a:srgbClr val="000000"/>
                                  </a:solidFill>
                                  <a:latin typeface="Cambria Math" panose="02040503050406030204" pitchFamily="18" charset="0"/>
                                </a:rPr>
                                <m:t>𝑓</m:t>
                              </m:r>
                            </m:e>
                            <m:sub>
                              <m:r>
                                <a:rPr lang="fr-FR" sz="1600" b="0" i="1" smtClean="0">
                                  <a:solidFill>
                                    <a:srgbClr val="000000"/>
                                  </a:solidFill>
                                  <a:latin typeface="Cambria Math" panose="02040503050406030204" pitchFamily="18" charset="0"/>
                                </a:rPr>
                                <m:t>𝑜𝑐</m:t>
                              </m:r>
                              <m:r>
                                <a:rPr lang="fr-FR" sz="1600" b="0" i="1" smtClean="0">
                                  <a:solidFill>
                                    <a:srgbClr val="000000"/>
                                  </a:solidFill>
                                  <a:latin typeface="Cambria Math" panose="02040503050406030204" pitchFamily="18" charset="0"/>
                                </a:rPr>
                                <m:t>é</m:t>
                              </m:r>
                              <m:r>
                                <a:rPr lang="fr-FR" sz="1600" b="0" i="1" smtClean="0">
                                  <a:solidFill>
                                    <a:srgbClr val="000000"/>
                                  </a:solidFill>
                                  <a:latin typeface="Cambria Math" panose="02040503050406030204" pitchFamily="18" charset="0"/>
                                </a:rPr>
                                <m:t>𝑎𝑛</m:t>
                              </m:r>
                            </m:sub>
                          </m:sSub>
                          <m:r>
                            <a:rPr lang="fr-FR" sz="1600" b="0" i="1" smtClean="0">
                              <a:solidFill>
                                <a:srgbClr val="000000"/>
                              </a:solidFill>
                              <a:latin typeface="Cambria Math" panose="02040503050406030204" pitchFamily="18" charset="0"/>
                            </a:rPr>
                            <m:t> </m:t>
                          </m:r>
                          <m:r>
                            <a:rPr lang="fr-FR" sz="1600" i="1" smtClean="0">
                              <a:solidFill>
                                <a:srgbClr val="000000"/>
                              </a:solidFill>
                              <a:latin typeface="Cambria Math" panose="02040503050406030204" pitchFamily="18" charset="0"/>
                              <a:ea typeface="Cambria Math" panose="02040503050406030204" pitchFamily="18" charset="0"/>
                            </a:rPr>
                            <m:t>~</m:t>
                          </m:r>
                          <m:r>
                            <a:rPr lang="fr-FR" sz="1600" b="0" i="1" smtClean="0">
                              <a:solidFill>
                                <a:srgbClr val="000000"/>
                              </a:solidFill>
                              <a:latin typeface="Cambria Math" panose="02040503050406030204" pitchFamily="18" charset="0"/>
                              <a:ea typeface="Cambria Math" panose="02040503050406030204" pitchFamily="18" charset="0"/>
                            </a:rPr>
                            <m:t> 0,3</m:t>
                          </m:r>
                        </m:oMath>
                      </m:oMathPara>
                    </a14:m>
                    <a:endParaRPr lang="fr-FR" sz="1400" dirty="0">
                      <a:solidFill>
                        <a:srgbClr val="000000"/>
                      </a:solidFill>
                    </a:endParaRPr>
                  </a:p>
                </p:txBody>
              </p:sp>
            </mc:Choice>
            <mc:Fallback xmlns="">
              <p:sp>
                <p:nvSpPr>
                  <p:cNvPr id="28" name="ZoneTexte 27">
                    <a:extLst>
                      <a:ext uri="{FF2B5EF4-FFF2-40B4-BE49-F238E27FC236}">
                        <a16:creationId xmlns:a16="http://schemas.microsoft.com/office/drawing/2014/main" id="{5E495A36-D25D-C8E1-0A3D-6BD52533538D}"/>
                      </a:ext>
                    </a:extLst>
                  </p:cNvPr>
                  <p:cNvSpPr txBox="1">
                    <a:spLocks noRot="1" noChangeAspect="1" noMove="1" noResize="1" noEditPoints="1" noAdjustHandles="1" noChangeArrowheads="1" noChangeShapeType="1" noTextEdit="1"/>
                  </p:cNvSpPr>
                  <p:nvPr/>
                </p:nvSpPr>
                <p:spPr>
                  <a:xfrm>
                    <a:off x="4006626" y="9574571"/>
                    <a:ext cx="1240115" cy="543754"/>
                  </a:xfrm>
                  <a:prstGeom prst="rect">
                    <a:avLst/>
                  </a:prstGeom>
                  <a:blipFill>
                    <a:blip r:embed="rId5"/>
                    <a:stretch>
                      <a:fillRect l="-763" r="-46565" b="-8929"/>
                    </a:stretch>
                  </a:blipFill>
                </p:spPr>
                <p:txBody>
                  <a:bodyPr/>
                  <a:lstStyle/>
                  <a:p>
                    <a:r>
                      <a:rPr lang="fr-FR">
                        <a:noFill/>
                      </a:rPr>
                      <a:t> </a:t>
                    </a:r>
                  </a:p>
                </p:txBody>
              </p:sp>
            </mc:Fallback>
          </mc:AlternateContent>
          <p:sp>
            <p:nvSpPr>
              <p:cNvPr id="29" name="Flèche : double flèche verticale 28">
                <a:extLst>
                  <a:ext uri="{FF2B5EF4-FFF2-40B4-BE49-F238E27FC236}">
                    <a16:creationId xmlns:a16="http://schemas.microsoft.com/office/drawing/2014/main" id="{2BF01BDD-F750-F4D6-926B-15EE27D80FCA}"/>
                  </a:ext>
                </a:extLst>
              </p:cNvPr>
              <p:cNvSpPr/>
              <p:nvPr/>
            </p:nvSpPr>
            <p:spPr>
              <a:xfrm>
                <a:off x="5470843" y="6756507"/>
                <a:ext cx="424138" cy="892272"/>
              </a:xfrm>
              <a:prstGeom prst="up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25ED9734-5BC4-962D-8122-9F3875A1467F}"/>
                  </a:ext>
                </a:extLst>
              </p:cNvPr>
              <p:cNvSpPr txBox="1"/>
              <p:nvPr/>
            </p:nvSpPr>
            <p:spPr>
              <a:xfrm>
                <a:off x="3791351" y="2111729"/>
                <a:ext cx="2114740" cy="1235804"/>
              </a:xfrm>
              <a:prstGeom prst="rect">
                <a:avLst/>
              </a:prstGeom>
              <a:noFill/>
            </p:spPr>
            <p:txBody>
              <a:bodyPr wrap="square" rtlCol="0">
                <a:spAutoFit/>
              </a:bodyPr>
              <a:lstStyle/>
              <a:p>
                <a:pPr algn="r"/>
                <a:r>
                  <a:rPr lang="fr-FR" sz="1200" b="1" dirty="0">
                    <a:solidFill>
                      <a:srgbClr val="00B050"/>
                    </a:solidFill>
                  </a:rPr>
                  <a:t>Échappement atmosphérique H</a:t>
                </a:r>
                <a:r>
                  <a:rPr lang="fr-FR" sz="1200" b="1" baseline="-25000" dirty="0">
                    <a:solidFill>
                      <a:srgbClr val="00B050"/>
                    </a:solidFill>
                  </a:rPr>
                  <a:t>2</a:t>
                </a:r>
                <a:endParaRPr lang="fr-FR" sz="1200" dirty="0"/>
              </a:p>
              <a:p>
                <a:endParaRPr lang="fr-FR" sz="2000" b="1" dirty="0">
                  <a:solidFill>
                    <a:srgbClr val="00B050"/>
                  </a:solidFill>
                </a:endParaRPr>
              </a:p>
            </p:txBody>
          </p:sp>
          <p:sp>
            <p:nvSpPr>
              <p:cNvPr id="31" name="ZoneTexte 30">
                <a:extLst>
                  <a:ext uri="{FF2B5EF4-FFF2-40B4-BE49-F238E27FC236}">
                    <a16:creationId xmlns:a16="http://schemas.microsoft.com/office/drawing/2014/main" id="{1E4E144B-7266-56AF-5C43-3DC53354ACAB}"/>
                  </a:ext>
                </a:extLst>
              </p:cNvPr>
              <p:cNvSpPr txBox="1"/>
              <p:nvPr/>
            </p:nvSpPr>
            <p:spPr>
              <a:xfrm>
                <a:off x="4094480" y="6222154"/>
                <a:ext cx="1960401" cy="444890"/>
              </a:xfrm>
              <a:prstGeom prst="rect">
                <a:avLst/>
              </a:prstGeom>
              <a:noFill/>
            </p:spPr>
            <p:txBody>
              <a:bodyPr wrap="square" rtlCol="0">
                <a:spAutoFit/>
              </a:bodyPr>
              <a:lstStyle/>
              <a:p>
                <a:r>
                  <a:rPr lang="fr-FR" sz="1200" b="1" dirty="0">
                    <a:solidFill>
                      <a:srgbClr val="00B050"/>
                    </a:solidFill>
                  </a:rPr>
                  <a:t>Flux à l’interface</a:t>
                </a:r>
              </a:p>
            </p:txBody>
          </p:sp>
          <p:sp>
            <p:nvSpPr>
              <p:cNvPr id="32" name="ZoneTexte 31">
                <a:extLst>
                  <a:ext uri="{FF2B5EF4-FFF2-40B4-BE49-F238E27FC236}">
                    <a16:creationId xmlns:a16="http://schemas.microsoft.com/office/drawing/2014/main" id="{57D60D6F-D705-600C-8206-20F213C11DF9}"/>
                  </a:ext>
                </a:extLst>
              </p:cNvPr>
              <p:cNvSpPr txBox="1"/>
              <p:nvPr/>
            </p:nvSpPr>
            <p:spPr>
              <a:xfrm>
                <a:off x="3149391" y="1637512"/>
                <a:ext cx="2022845" cy="543754"/>
              </a:xfrm>
              <a:prstGeom prst="rect">
                <a:avLst/>
              </a:prstGeom>
              <a:noFill/>
            </p:spPr>
            <p:txBody>
              <a:bodyPr wrap="square" rtlCol="0">
                <a:spAutoFit/>
              </a:bodyPr>
              <a:lstStyle/>
              <a:p>
                <a:r>
                  <a:rPr lang="fr-FR" sz="1600" dirty="0">
                    <a:solidFill>
                      <a:schemeClr val="bg2">
                        <a:lumMod val="10000"/>
                      </a:schemeClr>
                    </a:solidFill>
                  </a:rPr>
                  <a:t>Atmosphère</a:t>
                </a:r>
              </a:p>
            </p:txBody>
          </p:sp>
          <p:sp>
            <p:nvSpPr>
              <p:cNvPr id="33" name="ZoneTexte 32">
                <a:extLst>
                  <a:ext uri="{FF2B5EF4-FFF2-40B4-BE49-F238E27FC236}">
                    <a16:creationId xmlns:a16="http://schemas.microsoft.com/office/drawing/2014/main" id="{CF7745DE-43BF-0851-F553-B1301C2C9520}"/>
                  </a:ext>
                </a:extLst>
              </p:cNvPr>
              <p:cNvSpPr txBox="1"/>
              <p:nvPr/>
            </p:nvSpPr>
            <p:spPr>
              <a:xfrm>
                <a:off x="3629818" y="8004105"/>
                <a:ext cx="2437800" cy="741483"/>
              </a:xfrm>
              <a:prstGeom prst="rect">
                <a:avLst/>
              </a:prstGeom>
              <a:noFill/>
            </p:spPr>
            <p:txBody>
              <a:bodyPr wrap="square" rtlCol="0">
                <a:spAutoFit/>
              </a:bodyPr>
              <a:lstStyle/>
              <a:p>
                <a:r>
                  <a:rPr lang="fr-FR" sz="1200" b="1" dirty="0">
                    <a:solidFill>
                      <a:srgbClr val="000000"/>
                    </a:solidFill>
                  </a:rPr>
                  <a:t>Variation de [H</a:t>
                </a:r>
                <a:r>
                  <a:rPr lang="fr-FR" sz="1200" b="1" baseline="-25000" dirty="0">
                    <a:solidFill>
                      <a:srgbClr val="000000"/>
                    </a:solidFill>
                  </a:rPr>
                  <a:t>2</a:t>
                </a:r>
                <a:r>
                  <a:rPr lang="fr-FR" sz="1200" b="1" dirty="0">
                    <a:solidFill>
                      <a:srgbClr val="000000"/>
                    </a:solidFill>
                  </a:rPr>
                  <a:t>], [CH</a:t>
                </a:r>
                <a:r>
                  <a:rPr lang="fr-FR" sz="1200" b="1" baseline="-25000" dirty="0">
                    <a:solidFill>
                      <a:srgbClr val="000000"/>
                    </a:solidFill>
                  </a:rPr>
                  <a:t>4</a:t>
                </a:r>
                <a:r>
                  <a:rPr lang="fr-FR" sz="1200" b="1" dirty="0">
                    <a:solidFill>
                      <a:srgbClr val="000000"/>
                    </a:solidFill>
                  </a:rPr>
                  <a:t>], [CO</a:t>
                </a:r>
                <a:r>
                  <a:rPr lang="fr-FR" sz="1200" b="1" baseline="-25000" dirty="0">
                    <a:solidFill>
                      <a:srgbClr val="000000"/>
                    </a:solidFill>
                  </a:rPr>
                  <a:t>2</a:t>
                </a:r>
                <a:r>
                  <a:rPr lang="fr-FR" sz="1200" b="1" dirty="0">
                    <a:solidFill>
                      <a:srgbClr val="000000"/>
                    </a:solidFill>
                  </a:rPr>
                  <a:t>] et [N</a:t>
                </a:r>
                <a:r>
                  <a:rPr lang="fr-FR" sz="1200" b="1" baseline="-25000" dirty="0">
                    <a:solidFill>
                      <a:srgbClr val="000000"/>
                    </a:solidFill>
                  </a:rPr>
                  <a:t>2</a:t>
                </a:r>
                <a:r>
                  <a:rPr lang="fr-FR" sz="1200" b="1" dirty="0">
                    <a:solidFill>
                      <a:srgbClr val="000000"/>
                    </a:solidFill>
                  </a:rPr>
                  <a:t>]</a:t>
                </a:r>
              </a:p>
            </p:txBody>
          </p:sp>
          <p:sp>
            <p:nvSpPr>
              <p:cNvPr id="34" name="ZoneTexte 33">
                <a:extLst>
                  <a:ext uri="{FF2B5EF4-FFF2-40B4-BE49-F238E27FC236}">
                    <a16:creationId xmlns:a16="http://schemas.microsoft.com/office/drawing/2014/main" id="{1E74A0A1-2C13-558B-ED3D-DE3E60D26669}"/>
                  </a:ext>
                </a:extLst>
              </p:cNvPr>
              <p:cNvSpPr txBox="1"/>
              <p:nvPr/>
            </p:nvSpPr>
            <p:spPr>
              <a:xfrm>
                <a:off x="3128404" y="4844984"/>
                <a:ext cx="2777080" cy="741483"/>
              </a:xfrm>
              <a:prstGeom prst="rect">
                <a:avLst/>
              </a:prstGeom>
              <a:noFill/>
            </p:spPr>
            <p:txBody>
              <a:bodyPr wrap="square" rtlCol="0">
                <a:spAutoFit/>
              </a:bodyPr>
              <a:lstStyle/>
              <a:p>
                <a:r>
                  <a:rPr lang="fr-FR" sz="1200" b="1" dirty="0">
                    <a:solidFill>
                      <a:srgbClr val="000000"/>
                    </a:solidFill>
                  </a:rPr>
                  <a:t>Variation de n(H</a:t>
                </a:r>
                <a:r>
                  <a:rPr lang="fr-FR" sz="1200" b="1" baseline="-25000" dirty="0">
                    <a:solidFill>
                      <a:srgbClr val="000000"/>
                    </a:solidFill>
                  </a:rPr>
                  <a:t>2</a:t>
                </a:r>
                <a:r>
                  <a:rPr lang="fr-FR" sz="1200" b="1" dirty="0">
                    <a:solidFill>
                      <a:srgbClr val="000000"/>
                    </a:solidFill>
                  </a:rPr>
                  <a:t>), n(CH</a:t>
                </a:r>
                <a:r>
                  <a:rPr lang="fr-FR" sz="1200" b="1" baseline="-25000" dirty="0">
                    <a:solidFill>
                      <a:srgbClr val="000000"/>
                    </a:solidFill>
                  </a:rPr>
                  <a:t>4</a:t>
                </a:r>
                <a:r>
                  <a:rPr lang="fr-FR" sz="1200" b="1" dirty="0">
                    <a:solidFill>
                      <a:srgbClr val="000000"/>
                    </a:solidFill>
                  </a:rPr>
                  <a:t>), n(CO</a:t>
                </a:r>
                <a:r>
                  <a:rPr lang="fr-FR" sz="1200" b="1" baseline="-25000" dirty="0">
                    <a:solidFill>
                      <a:srgbClr val="000000"/>
                    </a:solidFill>
                  </a:rPr>
                  <a:t>2</a:t>
                </a:r>
                <a:r>
                  <a:rPr lang="fr-FR" sz="1200" b="1" dirty="0">
                    <a:solidFill>
                      <a:srgbClr val="000000"/>
                    </a:solidFill>
                  </a:rPr>
                  <a:t>) et n(N</a:t>
                </a:r>
                <a:r>
                  <a:rPr lang="fr-FR" sz="1200" b="1" baseline="-25000" dirty="0">
                    <a:solidFill>
                      <a:srgbClr val="000000"/>
                    </a:solidFill>
                  </a:rPr>
                  <a:t>2</a:t>
                </a:r>
                <a:r>
                  <a:rPr lang="fr-FR" sz="1200" b="1" dirty="0">
                    <a:solidFill>
                      <a:srgbClr val="000000"/>
                    </a:solidFill>
                  </a:rPr>
                  <a:t>)</a:t>
                </a:r>
              </a:p>
            </p:txBody>
          </p:sp>
          <p:cxnSp>
            <p:nvCxnSpPr>
              <p:cNvPr id="35" name="Connecteur droit avec flèche 34">
                <a:extLst>
                  <a:ext uri="{FF2B5EF4-FFF2-40B4-BE49-F238E27FC236}">
                    <a16:creationId xmlns:a16="http://schemas.microsoft.com/office/drawing/2014/main" id="{7B86E244-85C0-6217-4503-676882831A83}"/>
                  </a:ext>
                </a:extLst>
              </p:cNvPr>
              <p:cNvCxnSpPr>
                <a:cxnSpLocks/>
              </p:cNvCxnSpPr>
              <p:nvPr/>
            </p:nvCxnSpPr>
            <p:spPr>
              <a:xfrm flipH="1">
                <a:off x="3392973" y="7594081"/>
                <a:ext cx="381356" cy="19550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84E31EAF-9979-9B44-BFDB-A5C2B929F206}"/>
                  </a:ext>
                </a:extLst>
              </p:cNvPr>
              <p:cNvSpPr txBox="1"/>
              <p:nvPr/>
            </p:nvSpPr>
            <p:spPr>
              <a:xfrm>
                <a:off x="2430551" y="7722400"/>
                <a:ext cx="1491620" cy="543754"/>
              </a:xfrm>
              <a:prstGeom prst="rect">
                <a:avLst/>
              </a:prstGeom>
              <a:noFill/>
            </p:spPr>
            <p:txBody>
              <a:bodyPr wrap="square" rtlCol="0">
                <a:spAutoFit/>
              </a:bodyPr>
              <a:lstStyle/>
              <a:p>
                <a:r>
                  <a:rPr lang="fr-FR" sz="1600" dirty="0">
                    <a:solidFill>
                      <a:schemeClr val="bg1"/>
                    </a:solidFill>
                  </a:rPr>
                  <a:t>Variable</a:t>
                </a:r>
                <a:endParaRPr lang="fr-FR" sz="1200" dirty="0">
                  <a:solidFill>
                    <a:schemeClr val="bg1"/>
                  </a:solidFill>
                </a:endParaRPr>
              </a:p>
            </p:txBody>
          </p:sp>
          <p:sp>
            <p:nvSpPr>
              <p:cNvPr id="37" name="Flèche : droite 36">
                <a:extLst>
                  <a:ext uri="{FF2B5EF4-FFF2-40B4-BE49-F238E27FC236}">
                    <a16:creationId xmlns:a16="http://schemas.microsoft.com/office/drawing/2014/main" id="{BCF4DF06-AA4C-A43A-C7DD-B65650100A86}"/>
                  </a:ext>
                </a:extLst>
              </p:cNvPr>
              <p:cNvSpPr/>
              <p:nvPr/>
            </p:nvSpPr>
            <p:spPr>
              <a:xfrm>
                <a:off x="3861444" y="3961241"/>
                <a:ext cx="726727" cy="235686"/>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059B3040-905B-51F2-1FF4-0C1B7D055356}"/>
                  </a:ext>
                </a:extLst>
              </p:cNvPr>
              <p:cNvSpPr txBox="1"/>
              <p:nvPr/>
            </p:nvSpPr>
            <p:spPr>
              <a:xfrm>
                <a:off x="4607483" y="3869374"/>
                <a:ext cx="596350" cy="494322"/>
              </a:xfrm>
              <a:prstGeom prst="rect">
                <a:avLst/>
              </a:prstGeom>
              <a:noFill/>
            </p:spPr>
            <p:txBody>
              <a:bodyPr wrap="square" rtlCol="0">
                <a:spAutoFit/>
              </a:bodyPr>
              <a:lstStyle/>
              <a:p>
                <a:r>
                  <a:rPr lang="fr-FR" sz="1400" b="1" dirty="0">
                    <a:solidFill>
                      <a:srgbClr val="00B050"/>
                    </a:solidFill>
                  </a:rPr>
                  <a:t>H</a:t>
                </a:r>
                <a:r>
                  <a:rPr lang="fr-FR" sz="1400" b="1" baseline="-25000" dirty="0">
                    <a:solidFill>
                      <a:srgbClr val="00B050"/>
                    </a:solidFill>
                  </a:rPr>
                  <a:t>2</a:t>
                </a:r>
                <a:endParaRPr lang="fr-FR" sz="1400" dirty="0"/>
              </a:p>
            </p:txBody>
          </p:sp>
          <p:sp>
            <p:nvSpPr>
              <p:cNvPr id="39" name="ZoneTexte 38">
                <a:extLst>
                  <a:ext uri="{FF2B5EF4-FFF2-40B4-BE49-F238E27FC236}">
                    <a16:creationId xmlns:a16="http://schemas.microsoft.com/office/drawing/2014/main" id="{F6C993CC-3810-3599-2BA7-A694884F4511}"/>
                  </a:ext>
                </a:extLst>
              </p:cNvPr>
              <p:cNvSpPr txBox="1"/>
              <p:nvPr/>
            </p:nvSpPr>
            <p:spPr>
              <a:xfrm>
                <a:off x="3142267" y="3869374"/>
                <a:ext cx="719178" cy="444890"/>
              </a:xfrm>
              <a:prstGeom prst="rect">
                <a:avLst/>
              </a:prstGeom>
              <a:noFill/>
            </p:spPr>
            <p:txBody>
              <a:bodyPr wrap="square" rtlCol="0">
                <a:spAutoFit/>
              </a:bodyPr>
              <a:lstStyle/>
              <a:p>
                <a:r>
                  <a:rPr lang="fr-FR" sz="1200" b="1" dirty="0">
                    <a:solidFill>
                      <a:srgbClr val="00B050"/>
                    </a:solidFill>
                  </a:rPr>
                  <a:t>CH</a:t>
                </a:r>
                <a:r>
                  <a:rPr lang="fr-FR" sz="1200" b="1" baseline="-25000" dirty="0">
                    <a:solidFill>
                      <a:srgbClr val="00B050"/>
                    </a:solidFill>
                  </a:rPr>
                  <a:t>4</a:t>
                </a:r>
                <a:endParaRPr lang="fr-FR" sz="1200" dirty="0"/>
              </a:p>
            </p:txBody>
          </p:sp>
          <p:sp>
            <p:nvSpPr>
              <p:cNvPr id="40" name="ZoneTexte 39">
                <a:extLst>
                  <a:ext uri="{FF2B5EF4-FFF2-40B4-BE49-F238E27FC236}">
                    <a16:creationId xmlns:a16="http://schemas.microsoft.com/office/drawing/2014/main" id="{5B160E26-499D-6941-7D76-0D14DA479A98}"/>
                  </a:ext>
                </a:extLst>
              </p:cNvPr>
              <p:cNvSpPr txBox="1"/>
              <p:nvPr/>
            </p:nvSpPr>
            <p:spPr>
              <a:xfrm>
                <a:off x="3223391" y="3567621"/>
                <a:ext cx="2260094" cy="444890"/>
              </a:xfrm>
              <a:prstGeom prst="rect">
                <a:avLst/>
              </a:prstGeom>
              <a:noFill/>
            </p:spPr>
            <p:txBody>
              <a:bodyPr wrap="square" rtlCol="0">
                <a:spAutoFit/>
              </a:bodyPr>
              <a:lstStyle/>
              <a:p>
                <a:r>
                  <a:rPr lang="fr-FR" sz="1200" b="1" dirty="0">
                    <a:solidFill>
                      <a:srgbClr val="00B050"/>
                    </a:solidFill>
                  </a:rPr>
                  <a:t>Photodissociation</a:t>
                </a:r>
              </a:p>
            </p:txBody>
          </p:sp>
          <p:sp>
            <p:nvSpPr>
              <p:cNvPr id="41" name="Flèche : droite 40">
                <a:extLst>
                  <a:ext uri="{FF2B5EF4-FFF2-40B4-BE49-F238E27FC236}">
                    <a16:creationId xmlns:a16="http://schemas.microsoft.com/office/drawing/2014/main" id="{D51774A1-92EC-E25B-4BC5-BE3AB8198B44}"/>
                  </a:ext>
                </a:extLst>
              </p:cNvPr>
              <p:cNvSpPr/>
              <p:nvPr/>
            </p:nvSpPr>
            <p:spPr>
              <a:xfrm rot="16200000">
                <a:off x="4908923" y="1370173"/>
                <a:ext cx="824605" cy="344504"/>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avec flèche 41">
                <a:extLst>
                  <a:ext uri="{FF2B5EF4-FFF2-40B4-BE49-F238E27FC236}">
                    <a16:creationId xmlns:a16="http://schemas.microsoft.com/office/drawing/2014/main" id="{85B6CCEA-1208-24FF-F509-0724D978B3EC}"/>
                  </a:ext>
                </a:extLst>
              </p:cNvPr>
              <p:cNvCxnSpPr>
                <a:cxnSpLocks/>
              </p:cNvCxnSpPr>
              <p:nvPr/>
            </p:nvCxnSpPr>
            <p:spPr>
              <a:xfrm flipV="1">
                <a:off x="6031415" y="7224634"/>
                <a:ext cx="0" cy="52322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D130A456-18CA-AD3B-BF95-A279CF0009BD}"/>
                      </a:ext>
                    </a:extLst>
                  </p:cNvPr>
                  <p:cNvSpPr txBox="1"/>
                  <p:nvPr/>
                </p:nvSpPr>
                <p:spPr>
                  <a:xfrm>
                    <a:off x="6062852" y="7321805"/>
                    <a:ext cx="229692" cy="39545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600" b="0" i="1" smtClean="0">
                              <a:solidFill>
                                <a:srgbClr val="000000"/>
                              </a:solidFill>
                              <a:latin typeface="Cambria Math" panose="02040503050406030204" pitchFamily="18" charset="0"/>
                            </a:rPr>
                            <m:t>𝑟</m:t>
                          </m:r>
                        </m:oMath>
                      </m:oMathPara>
                    </a14:m>
                    <a:endParaRPr lang="fr-FR" dirty="0">
                      <a:solidFill>
                        <a:srgbClr val="000000"/>
                      </a:solidFill>
                    </a:endParaRPr>
                  </a:p>
                </p:txBody>
              </p:sp>
            </mc:Choice>
            <mc:Fallback xmlns="">
              <p:sp>
                <p:nvSpPr>
                  <p:cNvPr id="43" name="ZoneTexte 42">
                    <a:extLst>
                      <a:ext uri="{FF2B5EF4-FFF2-40B4-BE49-F238E27FC236}">
                        <a16:creationId xmlns:a16="http://schemas.microsoft.com/office/drawing/2014/main" id="{D130A456-18CA-AD3B-BF95-A279CF0009BD}"/>
                      </a:ext>
                    </a:extLst>
                  </p:cNvPr>
                  <p:cNvSpPr txBox="1">
                    <a:spLocks noRot="1" noChangeAspect="1" noMove="1" noResize="1" noEditPoints="1" noAdjustHandles="1" noChangeArrowheads="1" noChangeShapeType="1" noTextEdit="1"/>
                  </p:cNvSpPr>
                  <p:nvPr/>
                </p:nvSpPr>
                <p:spPr>
                  <a:xfrm>
                    <a:off x="6062852" y="7321805"/>
                    <a:ext cx="229692" cy="395457"/>
                  </a:xfrm>
                  <a:prstGeom prst="rect">
                    <a:avLst/>
                  </a:prstGeom>
                  <a:blipFill>
                    <a:blip r:embed="rId6"/>
                    <a:stretch>
                      <a:fillRect l="-16000" r="-16000"/>
                    </a:stretch>
                  </a:blipFill>
                  <a:ln>
                    <a:noFill/>
                  </a:ln>
                </p:spPr>
                <p:txBody>
                  <a:bodyPr/>
                  <a:lstStyle/>
                  <a:p>
                    <a:r>
                      <a:rPr lang="fr-FR">
                        <a:noFill/>
                      </a:rPr>
                      <a:t> </a:t>
                    </a:r>
                  </a:p>
                </p:txBody>
              </p:sp>
            </mc:Fallback>
          </mc:AlternateContent>
        </p:grpSp>
      </p:grpSp>
      <p:cxnSp>
        <p:nvCxnSpPr>
          <p:cNvPr id="20" name="Connecteur droit avec flèche 19">
            <a:extLst>
              <a:ext uri="{FF2B5EF4-FFF2-40B4-BE49-F238E27FC236}">
                <a16:creationId xmlns:a16="http://schemas.microsoft.com/office/drawing/2014/main" id="{7319BA43-2C09-CA7C-8B7B-2C79B818F095}"/>
              </a:ext>
            </a:extLst>
          </p:cNvPr>
          <p:cNvCxnSpPr>
            <a:cxnSpLocks/>
          </p:cNvCxnSpPr>
          <p:nvPr/>
        </p:nvCxnSpPr>
        <p:spPr>
          <a:xfrm flipV="1">
            <a:off x="3677866" y="1688918"/>
            <a:ext cx="2550214" cy="267526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F5451B08-3AA4-682C-C528-B7C356A65F4E}"/>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Flux : flux à l’interface</a:t>
            </a:r>
          </a:p>
        </p:txBody>
      </p:sp>
    </p:spTree>
    <p:extLst>
      <p:ext uri="{BB962C8B-B14F-4D97-AF65-F5344CB8AC3E}">
        <p14:creationId xmlns:p14="http://schemas.microsoft.com/office/powerpoint/2010/main" val="307657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6A60A-88B7-01E6-4970-37499C82F863}"/>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4F78880E-E5E0-861F-0050-BBE038EE6C25}"/>
              </a:ext>
            </a:extLst>
          </p:cNvPr>
          <p:cNvPicPr>
            <a:picLocks noChangeAspect="1"/>
          </p:cNvPicPr>
          <p:nvPr/>
        </p:nvPicPr>
        <p:blipFill>
          <a:blip r:embed="rId3"/>
          <a:stretch>
            <a:fillRect/>
          </a:stretch>
        </p:blipFill>
        <p:spPr>
          <a:xfrm>
            <a:off x="5796901" y="486378"/>
            <a:ext cx="4916129" cy="2391835"/>
          </a:xfrm>
          <a:prstGeom prst="rect">
            <a:avLst/>
          </a:prstGeom>
        </p:spPr>
      </p:pic>
      <p:sp>
        <p:nvSpPr>
          <p:cNvPr id="5" name="ZoneTexte 4">
            <a:extLst>
              <a:ext uri="{FF2B5EF4-FFF2-40B4-BE49-F238E27FC236}">
                <a16:creationId xmlns:a16="http://schemas.microsoft.com/office/drawing/2014/main" id="{9F7EF577-D203-791D-FF83-B4502B0FFE4E}"/>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Flux : flux à l’interface</a:t>
            </a:r>
          </a:p>
        </p:txBody>
      </p:sp>
      <p:pic>
        <p:nvPicPr>
          <p:cNvPr id="4" name="Image 3">
            <a:extLst>
              <a:ext uri="{FF2B5EF4-FFF2-40B4-BE49-F238E27FC236}">
                <a16:creationId xmlns:a16="http://schemas.microsoft.com/office/drawing/2014/main" id="{5FE33DB5-6AD9-7265-2720-13B3C8F10E60}"/>
              </a:ext>
            </a:extLst>
          </p:cNvPr>
          <p:cNvPicPr>
            <a:picLocks noChangeAspect="1"/>
          </p:cNvPicPr>
          <p:nvPr/>
        </p:nvPicPr>
        <p:blipFill>
          <a:blip r:embed="rId4"/>
          <a:stretch>
            <a:fillRect/>
          </a:stretch>
        </p:blipFill>
        <p:spPr>
          <a:xfrm>
            <a:off x="837626" y="3325721"/>
            <a:ext cx="10714616" cy="2959839"/>
          </a:xfrm>
          <a:prstGeom prst="rect">
            <a:avLst/>
          </a:prstGeom>
        </p:spPr>
      </p:pic>
      <p:sp>
        <p:nvSpPr>
          <p:cNvPr id="44" name="Rectangle 43">
            <a:extLst>
              <a:ext uri="{FF2B5EF4-FFF2-40B4-BE49-F238E27FC236}">
                <a16:creationId xmlns:a16="http://schemas.microsoft.com/office/drawing/2014/main" id="{B28A1FD1-EE7C-5A05-65D4-BEE85128484C}"/>
              </a:ext>
            </a:extLst>
          </p:cNvPr>
          <p:cNvSpPr/>
          <p:nvPr/>
        </p:nvSpPr>
        <p:spPr>
          <a:xfrm>
            <a:off x="10811435" y="3379399"/>
            <a:ext cx="665388" cy="346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7E67688B-2723-A9CF-74BC-87B3594B4582}"/>
              </a:ext>
            </a:extLst>
          </p:cNvPr>
          <p:cNvSpPr/>
          <p:nvPr/>
        </p:nvSpPr>
        <p:spPr>
          <a:xfrm>
            <a:off x="4037967" y="3333401"/>
            <a:ext cx="4216998" cy="461665"/>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D1C9427-7B65-D285-DE3C-E5EEA913E585}"/>
              </a:ext>
            </a:extLst>
          </p:cNvPr>
          <p:cNvSpPr txBox="1"/>
          <p:nvPr/>
        </p:nvSpPr>
        <p:spPr>
          <a:xfrm>
            <a:off x="1804416" y="1731264"/>
            <a:ext cx="2233551" cy="369332"/>
          </a:xfrm>
          <a:prstGeom prst="rect">
            <a:avLst/>
          </a:prstGeom>
          <a:noFill/>
        </p:spPr>
        <p:txBody>
          <a:bodyPr wrap="square" rtlCol="0">
            <a:spAutoFit/>
          </a:bodyPr>
          <a:lstStyle/>
          <a:p>
            <a:r>
              <a:rPr lang="fr-FR" dirty="0">
                <a:solidFill>
                  <a:schemeClr val="bg1"/>
                </a:solidFill>
              </a:rPr>
              <a:t>(</a:t>
            </a:r>
            <a:r>
              <a:rPr lang="fr-FR" dirty="0" err="1">
                <a:solidFill>
                  <a:schemeClr val="bg1"/>
                </a:solidFill>
              </a:rPr>
              <a:t>Karecha</a:t>
            </a:r>
            <a:r>
              <a:rPr lang="fr-FR" dirty="0">
                <a:solidFill>
                  <a:schemeClr val="bg1"/>
                </a:solidFill>
              </a:rPr>
              <a:t> et al. 2005)</a:t>
            </a:r>
          </a:p>
        </p:txBody>
      </p:sp>
    </p:spTree>
    <p:extLst>
      <p:ext uri="{BB962C8B-B14F-4D97-AF65-F5344CB8AC3E}">
        <p14:creationId xmlns:p14="http://schemas.microsoft.com/office/powerpoint/2010/main" val="297885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D55B5-B1C5-ECC2-ED5D-56EBFF986E1F}"/>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9C8510C-A64F-3FDD-4C8F-BAE4910BB42D}"/>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Flux : flux à l’interface</a:t>
            </a:r>
          </a:p>
        </p:txBody>
      </p:sp>
      <p:pic>
        <p:nvPicPr>
          <p:cNvPr id="4" name="Image 3">
            <a:extLst>
              <a:ext uri="{FF2B5EF4-FFF2-40B4-BE49-F238E27FC236}">
                <a16:creationId xmlns:a16="http://schemas.microsoft.com/office/drawing/2014/main" id="{E3763B04-3E84-94F2-1033-D23EDC609AD9}"/>
              </a:ext>
            </a:extLst>
          </p:cNvPr>
          <p:cNvPicPr>
            <a:picLocks noChangeAspect="1"/>
          </p:cNvPicPr>
          <p:nvPr/>
        </p:nvPicPr>
        <p:blipFill>
          <a:blip r:embed="rId3"/>
          <a:srcRect l="29030" r="28902" b="84402"/>
          <a:stretch>
            <a:fillRect/>
          </a:stretch>
        </p:blipFill>
        <p:spPr>
          <a:xfrm>
            <a:off x="432619" y="1630614"/>
            <a:ext cx="4507455" cy="461667"/>
          </a:xfrm>
          <a:prstGeom prst="rect">
            <a:avLst/>
          </a:prstGeom>
          <a:ln w="28575">
            <a:solidFill>
              <a:schemeClr val="accent2"/>
            </a:solidFill>
          </a:ln>
        </p:spPr>
      </p:pic>
      <p:pic>
        <p:nvPicPr>
          <p:cNvPr id="11" name="Image 10">
            <a:extLst>
              <a:ext uri="{FF2B5EF4-FFF2-40B4-BE49-F238E27FC236}">
                <a16:creationId xmlns:a16="http://schemas.microsoft.com/office/drawing/2014/main" id="{3AEDF53E-9274-E337-7650-2B06DBE88FCF}"/>
              </a:ext>
            </a:extLst>
          </p:cNvPr>
          <p:cNvPicPr>
            <a:picLocks noChangeAspect="1"/>
          </p:cNvPicPr>
          <p:nvPr/>
        </p:nvPicPr>
        <p:blipFill>
          <a:blip r:embed="rId4"/>
          <a:stretch>
            <a:fillRect/>
          </a:stretch>
        </p:blipFill>
        <p:spPr>
          <a:xfrm>
            <a:off x="5222677" y="1269400"/>
            <a:ext cx="6872504" cy="1184093"/>
          </a:xfrm>
          <a:prstGeom prst="rect">
            <a:avLst/>
          </a:prstGeom>
        </p:spPr>
      </p:pic>
      <p:pic>
        <p:nvPicPr>
          <p:cNvPr id="3" name="Image 2">
            <a:extLst>
              <a:ext uri="{FF2B5EF4-FFF2-40B4-BE49-F238E27FC236}">
                <a16:creationId xmlns:a16="http://schemas.microsoft.com/office/drawing/2014/main" id="{B5EFCFA5-0A0C-0604-FC3E-7F1BA6546988}"/>
              </a:ext>
            </a:extLst>
          </p:cNvPr>
          <p:cNvPicPr>
            <a:picLocks noChangeAspect="1"/>
          </p:cNvPicPr>
          <p:nvPr/>
        </p:nvPicPr>
        <p:blipFill>
          <a:blip r:embed="rId5"/>
          <a:stretch>
            <a:fillRect/>
          </a:stretch>
        </p:blipFill>
        <p:spPr>
          <a:xfrm>
            <a:off x="5432504" y="3771470"/>
            <a:ext cx="6452849" cy="1335479"/>
          </a:xfrm>
          <a:prstGeom prst="rect">
            <a:avLst/>
          </a:prstGeom>
        </p:spPr>
      </p:pic>
      <p:pic>
        <p:nvPicPr>
          <p:cNvPr id="8" name="Image 7">
            <a:extLst>
              <a:ext uri="{FF2B5EF4-FFF2-40B4-BE49-F238E27FC236}">
                <a16:creationId xmlns:a16="http://schemas.microsoft.com/office/drawing/2014/main" id="{4352AA3E-1C24-E92B-B194-90672DED1D4F}"/>
              </a:ext>
            </a:extLst>
          </p:cNvPr>
          <p:cNvPicPr>
            <a:picLocks noChangeAspect="1"/>
          </p:cNvPicPr>
          <p:nvPr/>
        </p:nvPicPr>
        <p:blipFill>
          <a:blip r:embed="rId6"/>
          <a:stretch>
            <a:fillRect/>
          </a:stretch>
        </p:blipFill>
        <p:spPr>
          <a:xfrm>
            <a:off x="306647" y="2786230"/>
            <a:ext cx="4805630" cy="3305961"/>
          </a:xfrm>
          <a:prstGeom prst="rect">
            <a:avLst/>
          </a:prstGeom>
        </p:spPr>
      </p:pic>
      <p:sp>
        <p:nvSpPr>
          <p:cNvPr id="9" name="ZoneTexte 8">
            <a:extLst>
              <a:ext uri="{FF2B5EF4-FFF2-40B4-BE49-F238E27FC236}">
                <a16:creationId xmlns:a16="http://schemas.microsoft.com/office/drawing/2014/main" id="{F65586EE-A615-0D92-8E3B-FFCF86136FD8}"/>
              </a:ext>
            </a:extLst>
          </p:cNvPr>
          <p:cNvSpPr txBox="1"/>
          <p:nvPr/>
        </p:nvSpPr>
        <p:spPr>
          <a:xfrm>
            <a:off x="1936376" y="2453493"/>
            <a:ext cx="1936377" cy="369332"/>
          </a:xfrm>
          <a:prstGeom prst="rect">
            <a:avLst/>
          </a:prstGeom>
          <a:noFill/>
        </p:spPr>
        <p:txBody>
          <a:bodyPr wrap="square" rtlCol="0">
            <a:spAutoFit/>
          </a:bodyPr>
          <a:lstStyle/>
          <a:p>
            <a:r>
              <a:rPr lang="fr-FR" i="1" dirty="0">
                <a:solidFill>
                  <a:schemeClr val="bg1"/>
                </a:solidFill>
              </a:rPr>
              <a:t>Solubilité du CO</a:t>
            </a:r>
            <a:r>
              <a:rPr lang="fr-FR" i="1" baseline="-25000" dirty="0">
                <a:solidFill>
                  <a:schemeClr val="bg1"/>
                </a:solidFill>
              </a:rPr>
              <a:t>2</a:t>
            </a:r>
          </a:p>
        </p:txBody>
      </p:sp>
      <p:sp>
        <p:nvSpPr>
          <p:cNvPr id="2" name="ZoneTexte 1">
            <a:extLst>
              <a:ext uri="{FF2B5EF4-FFF2-40B4-BE49-F238E27FC236}">
                <a16:creationId xmlns:a16="http://schemas.microsoft.com/office/drawing/2014/main" id="{12A09CF3-04C4-4EA0-A8C8-24123F5DEE2E}"/>
              </a:ext>
            </a:extLst>
          </p:cNvPr>
          <p:cNvSpPr txBox="1"/>
          <p:nvPr/>
        </p:nvSpPr>
        <p:spPr>
          <a:xfrm>
            <a:off x="9046464" y="5722859"/>
            <a:ext cx="2233551" cy="369332"/>
          </a:xfrm>
          <a:prstGeom prst="rect">
            <a:avLst/>
          </a:prstGeom>
          <a:noFill/>
        </p:spPr>
        <p:txBody>
          <a:bodyPr wrap="square" rtlCol="0">
            <a:spAutoFit/>
          </a:bodyPr>
          <a:lstStyle/>
          <a:p>
            <a:r>
              <a:rPr lang="fr-FR" dirty="0">
                <a:solidFill>
                  <a:schemeClr val="bg1"/>
                </a:solidFill>
              </a:rPr>
              <a:t>(</a:t>
            </a:r>
            <a:r>
              <a:rPr lang="fr-FR" dirty="0" err="1">
                <a:solidFill>
                  <a:schemeClr val="bg1"/>
                </a:solidFill>
              </a:rPr>
              <a:t>Karecha</a:t>
            </a:r>
            <a:r>
              <a:rPr lang="fr-FR" dirty="0">
                <a:solidFill>
                  <a:schemeClr val="bg1"/>
                </a:solidFill>
              </a:rPr>
              <a:t> et al. 2005)</a:t>
            </a:r>
          </a:p>
        </p:txBody>
      </p:sp>
    </p:spTree>
    <p:extLst>
      <p:ext uri="{BB962C8B-B14F-4D97-AF65-F5344CB8AC3E}">
        <p14:creationId xmlns:p14="http://schemas.microsoft.com/office/powerpoint/2010/main" val="126755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C7CF2-7B93-B551-C43F-97F5A8E3E737}"/>
            </a:ext>
          </a:extLst>
        </p:cNvPr>
        <p:cNvGrpSpPr/>
        <p:nvPr/>
      </p:nvGrpSpPr>
      <p:grpSpPr>
        <a:xfrm>
          <a:off x="0" y="0"/>
          <a:ext cx="0" cy="0"/>
          <a:chOff x="0" y="0"/>
          <a:chExt cx="0" cy="0"/>
        </a:xfrm>
      </p:grpSpPr>
      <p:sp>
        <p:nvSpPr>
          <p:cNvPr id="9" name="ZoneTexte 8">
            <a:extLst>
              <a:ext uri="{FF2B5EF4-FFF2-40B4-BE49-F238E27FC236}">
                <a16:creationId xmlns:a16="http://schemas.microsoft.com/office/drawing/2014/main" id="{47563B72-930F-C2D8-C41F-5C2C71BF15E3}"/>
              </a:ext>
            </a:extLst>
          </p:cNvPr>
          <p:cNvSpPr txBox="1"/>
          <p:nvPr/>
        </p:nvSpPr>
        <p:spPr>
          <a:xfrm>
            <a:off x="6406292" y="1099806"/>
            <a:ext cx="5379999" cy="1015663"/>
          </a:xfrm>
          <a:prstGeom prst="rect">
            <a:avLst/>
          </a:prstGeom>
          <a:noFill/>
        </p:spPr>
        <p:txBody>
          <a:bodyPr wrap="none" rtlCol="0">
            <a:spAutoFit/>
          </a:bodyPr>
          <a:lstStyle/>
          <a:p>
            <a:pPr algn="ctr"/>
            <a:r>
              <a:rPr lang="fr-FR" sz="2000" b="1" noProof="0" dirty="0">
                <a:solidFill>
                  <a:schemeClr val="bg1"/>
                </a:solidFill>
              </a:rPr>
              <a:t>Flux dans l’atmosphère : </a:t>
            </a:r>
          </a:p>
          <a:p>
            <a:pPr algn="ctr"/>
            <a:r>
              <a:rPr lang="fr-FR" sz="2000" noProof="0" dirty="0">
                <a:solidFill>
                  <a:schemeClr val="bg1"/>
                </a:solidFill>
              </a:rPr>
              <a:t>Photodissociation + échappement atmosphérique</a:t>
            </a:r>
          </a:p>
          <a:p>
            <a:pPr algn="ctr"/>
            <a:r>
              <a:rPr lang="fr-FR" sz="2000" noProof="0" dirty="0">
                <a:solidFill>
                  <a:schemeClr val="bg1"/>
                </a:solidFill>
              </a:rPr>
              <a:t>(</a:t>
            </a:r>
            <a:r>
              <a:rPr lang="fr-FR" sz="2000" noProof="0" dirty="0" err="1">
                <a:solidFill>
                  <a:schemeClr val="bg1"/>
                </a:solidFill>
              </a:rPr>
              <a:t>Zahnle</a:t>
            </a:r>
            <a:r>
              <a:rPr lang="fr-FR" sz="2000" noProof="0" dirty="0">
                <a:solidFill>
                  <a:schemeClr val="bg1"/>
                </a:solidFill>
              </a:rPr>
              <a:t> &amp; </a:t>
            </a:r>
            <a:r>
              <a:rPr lang="fr-FR" sz="2000" noProof="0" dirty="0" err="1">
                <a:solidFill>
                  <a:schemeClr val="bg1"/>
                </a:solidFill>
              </a:rPr>
              <a:t>Kasting</a:t>
            </a:r>
            <a:r>
              <a:rPr lang="fr-FR" sz="2000" noProof="0" dirty="0">
                <a:solidFill>
                  <a:schemeClr val="bg1"/>
                </a:solidFill>
              </a:rPr>
              <a:t>)</a:t>
            </a:r>
          </a:p>
        </p:txBody>
      </p:sp>
      <p:pic>
        <p:nvPicPr>
          <p:cNvPr id="11" name="Image 10">
            <a:extLst>
              <a:ext uri="{FF2B5EF4-FFF2-40B4-BE49-F238E27FC236}">
                <a16:creationId xmlns:a16="http://schemas.microsoft.com/office/drawing/2014/main" id="{FB01C87E-6966-7320-0E45-7A080F950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567" y="2235398"/>
            <a:ext cx="5171447" cy="3232154"/>
          </a:xfrm>
          <a:prstGeom prst="rect">
            <a:avLst/>
          </a:prstGeom>
        </p:spPr>
      </p:pic>
      <p:sp>
        <p:nvSpPr>
          <p:cNvPr id="2" name="ZoneTexte 1">
            <a:extLst>
              <a:ext uri="{FF2B5EF4-FFF2-40B4-BE49-F238E27FC236}">
                <a16:creationId xmlns:a16="http://schemas.microsoft.com/office/drawing/2014/main" id="{E95140CB-22E4-1C51-0ADC-8A87B591E0ED}"/>
              </a:ext>
            </a:extLst>
          </p:cNvPr>
          <p:cNvSpPr txBox="1"/>
          <p:nvPr/>
        </p:nvSpPr>
        <p:spPr>
          <a:xfrm>
            <a:off x="6510567" y="5232088"/>
            <a:ext cx="3243944" cy="261610"/>
          </a:xfrm>
          <a:prstGeom prst="rect">
            <a:avLst/>
          </a:prstGeom>
          <a:noFill/>
        </p:spPr>
        <p:txBody>
          <a:bodyPr wrap="square" rtlCol="0">
            <a:spAutoFit/>
          </a:bodyPr>
          <a:lstStyle/>
          <a:p>
            <a:r>
              <a:rPr lang="fr-FR" sz="1100" i="1" dirty="0">
                <a:solidFill>
                  <a:srgbClr val="000000"/>
                </a:solidFill>
              </a:rPr>
              <a:t>Crédits : B. </a:t>
            </a:r>
            <a:r>
              <a:rPr lang="fr-FR" sz="1100" i="1" dirty="0" err="1">
                <a:solidFill>
                  <a:srgbClr val="000000"/>
                </a:solidFill>
              </a:rPr>
              <a:t>Sauterey</a:t>
            </a:r>
            <a:endParaRPr lang="fr-FR" sz="1100" i="1" dirty="0">
              <a:solidFill>
                <a:srgbClr val="000000"/>
              </a:solidFill>
            </a:endParaRPr>
          </a:p>
        </p:txBody>
      </p:sp>
      <p:grpSp>
        <p:nvGrpSpPr>
          <p:cNvPr id="5" name="Groupe 4">
            <a:extLst>
              <a:ext uri="{FF2B5EF4-FFF2-40B4-BE49-F238E27FC236}">
                <a16:creationId xmlns:a16="http://schemas.microsoft.com/office/drawing/2014/main" id="{8A0B3F89-D02F-4C04-7B42-81FE9B496461}"/>
              </a:ext>
            </a:extLst>
          </p:cNvPr>
          <p:cNvGrpSpPr/>
          <p:nvPr/>
        </p:nvGrpSpPr>
        <p:grpSpPr>
          <a:xfrm>
            <a:off x="627530" y="840718"/>
            <a:ext cx="3296131" cy="5949318"/>
            <a:chOff x="729130" y="906034"/>
            <a:chExt cx="3296131" cy="5949318"/>
          </a:xfrm>
        </p:grpSpPr>
        <p:sp>
          <p:nvSpPr>
            <p:cNvPr id="12" name="Rectangle 11">
              <a:extLst>
                <a:ext uri="{FF2B5EF4-FFF2-40B4-BE49-F238E27FC236}">
                  <a16:creationId xmlns:a16="http://schemas.microsoft.com/office/drawing/2014/main" id="{71A1D5C2-E294-4E00-B267-7562A180F47E}"/>
                </a:ext>
              </a:extLst>
            </p:cNvPr>
            <p:cNvSpPr/>
            <p:nvPr/>
          </p:nvSpPr>
          <p:spPr>
            <a:xfrm>
              <a:off x="729130" y="953116"/>
              <a:ext cx="3296131" cy="5902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a:extLst>
                <a:ext uri="{FF2B5EF4-FFF2-40B4-BE49-F238E27FC236}">
                  <a16:creationId xmlns:a16="http://schemas.microsoft.com/office/drawing/2014/main" id="{8A009E25-358D-C5D2-F91A-317EC3D8E268}"/>
                </a:ext>
              </a:extLst>
            </p:cNvPr>
            <p:cNvGrpSpPr/>
            <p:nvPr/>
          </p:nvGrpSpPr>
          <p:grpSpPr>
            <a:xfrm>
              <a:off x="760412" y="906034"/>
              <a:ext cx="3264849" cy="5949317"/>
              <a:chOff x="1261431" y="563091"/>
              <a:chExt cx="5041100" cy="9555234"/>
            </a:xfrm>
          </p:grpSpPr>
          <p:pic>
            <p:nvPicPr>
              <p:cNvPr id="45" name="Image 44">
                <a:extLst>
                  <a:ext uri="{FF2B5EF4-FFF2-40B4-BE49-F238E27FC236}">
                    <a16:creationId xmlns:a16="http://schemas.microsoft.com/office/drawing/2014/main" id="{7628DFF9-5C8B-A36A-C1AC-A453B59690B6}"/>
                  </a:ext>
                </a:extLst>
              </p:cNvPr>
              <p:cNvPicPr>
                <a:picLocks noChangeAspect="1"/>
              </p:cNvPicPr>
              <p:nvPr/>
            </p:nvPicPr>
            <p:blipFill>
              <a:blip r:embed="rId4"/>
              <a:srcRect l="7230" t="5584" b="9461"/>
              <a:stretch/>
            </p:blipFill>
            <p:spPr>
              <a:xfrm>
                <a:off x="1261431" y="1074145"/>
                <a:ext cx="5041100" cy="6232666"/>
              </a:xfrm>
              <a:prstGeom prst="rect">
                <a:avLst/>
              </a:prstGeom>
            </p:spPr>
          </p:pic>
          <p:pic>
            <p:nvPicPr>
              <p:cNvPr id="46" name="Image 45">
                <a:extLst>
                  <a:ext uri="{FF2B5EF4-FFF2-40B4-BE49-F238E27FC236}">
                    <a16:creationId xmlns:a16="http://schemas.microsoft.com/office/drawing/2014/main" id="{AD062FA0-1104-ECC2-67A6-9DDAD6979921}"/>
                  </a:ext>
                </a:extLst>
              </p:cNvPr>
              <p:cNvPicPr>
                <a:picLocks noChangeAspect="1"/>
              </p:cNvPicPr>
              <p:nvPr/>
            </p:nvPicPr>
            <p:blipFill>
              <a:blip r:embed="rId4"/>
              <a:srcRect l="29801" t="90223" b="5285"/>
              <a:stretch/>
            </p:blipFill>
            <p:spPr>
              <a:xfrm>
                <a:off x="2430549" y="638708"/>
                <a:ext cx="3814590" cy="329526"/>
              </a:xfrm>
              <a:prstGeom prst="rect">
                <a:avLst/>
              </a:prstGeom>
            </p:spPr>
          </p:pic>
          <p:sp>
            <p:nvSpPr>
              <p:cNvPr id="47" name="Rectangle 46">
                <a:extLst>
                  <a:ext uri="{FF2B5EF4-FFF2-40B4-BE49-F238E27FC236}">
                    <a16:creationId xmlns:a16="http://schemas.microsoft.com/office/drawing/2014/main" id="{8EA676B1-093B-A881-9EB4-B4A4C98F0041}"/>
                  </a:ext>
                </a:extLst>
              </p:cNvPr>
              <p:cNvSpPr/>
              <p:nvPr/>
            </p:nvSpPr>
            <p:spPr>
              <a:xfrm>
                <a:off x="2250170" y="1480510"/>
                <a:ext cx="3672840" cy="5733574"/>
              </a:xfrm>
              <a:prstGeom prst="rect">
                <a:avLst/>
              </a:prstGeom>
              <a:solidFill>
                <a:schemeClr val="bg2">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4FF95F7B-D0B5-94F7-ECF3-298026AA04BE}"/>
                  </a:ext>
                </a:extLst>
              </p:cNvPr>
              <p:cNvSpPr/>
              <p:nvPr/>
            </p:nvSpPr>
            <p:spPr>
              <a:xfrm>
                <a:off x="2258060" y="7200900"/>
                <a:ext cx="3672840" cy="224028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4B5824FE-BFF9-E923-9C12-FBE6E897A858}"/>
                  </a:ext>
                </a:extLst>
              </p:cNvPr>
              <p:cNvSpPr/>
              <p:nvPr/>
            </p:nvSpPr>
            <p:spPr>
              <a:xfrm>
                <a:off x="2258060" y="7200900"/>
                <a:ext cx="1215026" cy="224028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49">
                <a:extLst>
                  <a:ext uri="{FF2B5EF4-FFF2-40B4-BE49-F238E27FC236}">
                    <a16:creationId xmlns:a16="http://schemas.microsoft.com/office/drawing/2014/main" id="{94D403CB-6817-B4D5-D742-D8209401EE4A}"/>
                  </a:ext>
                </a:extLst>
              </p:cNvPr>
              <p:cNvCxnSpPr>
                <a:cxnSpLocks/>
              </p:cNvCxnSpPr>
              <p:nvPr/>
            </p:nvCxnSpPr>
            <p:spPr>
              <a:xfrm flipV="1">
                <a:off x="2825826"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67D8EF73-48BF-9DDA-44AE-204F2A0FF543}"/>
                  </a:ext>
                </a:extLst>
              </p:cNvPr>
              <p:cNvCxnSpPr>
                <a:cxnSpLocks/>
              </p:cNvCxnSpPr>
              <p:nvPr/>
            </p:nvCxnSpPr>
            <p:spPr>
              <a:xfrm flipV="1">
                <a:off x="3774329"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7BC69180-72FB-7E95-381C-2613C01B24CA}"/>
                  </a:ext>
                </a:extLst>
              </p:cNvPr>
              <p:cNvCxnSpPr>
                <a:cxnSpLocks/>
              </p:cNvCxnSpPr>
              <p:nvPr/>
            </p:nvCxnSpPr>
            <p:spPr>
              <a:xfrm flipV="1">
                <a:off x="4714435"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A8C89E3D-8175-4F3F-DC3D-71AAC972D737}"/>
                  </a:ext>
                </a:extLst>
              </p:cNvPr>
              <p:cNvCxnSpPr>
                <a:cxnSpLocks/>
              </p:cNvCxnSpPr>
              <p:nvPr/>
            </p:nvCxnSpPr>
            <p:spPr>
              <a:xfrm flipV="1">
                <a:off x="5660049" y="968234"/>
                <a:ext cx="0" cy="499092"/>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17803045-BAB0-6618-3A0C-510B48B86E96}"/>
                  </a:ext>
                </a:extLst>
              </p:cNvPr>
              <p:cNvSpPr txBox="1"/>
              <p:nvPr/>
            </p:nvSpPr>
            <p:spPr>
              <a:xfrm>
                <a:off x="1359684" y="563091"/>
                <a:ext cx="699570" cy="494322"/>
              </a:xfrm>
              <a:prstGeom prst="rect">
                <a:avLst/>
              </a:prstGeom>
              <a:noFill/>
            </p:spPr>
            <p:txBody>
              <a:bodyPr wrap="square" rtlCol="0">
                <a:spAutoFit/>
              </a:bodyPr>
              <a:lstStyle/>
              <a:p>
                <a:r>
                  <a:rPr lang="fr-FR" sz="1400" b="1" dirty="0">
                    <a:solidFill>
                      <a:srgbClr val="FF4C4C"/>
                    </a:solidFill>
                  </a:rPr>
                  <a:t>(K)</a:t>
                </a:r>
              </a:p>
            </p:txBody>
          </p:sp>
          <p:sp>
            <p:nvSpPr>
              <p:cNvPr id="55" name="ZoneTexte 54">
                <a:extLst>
                  <a:ext uri="{FF2B5EF4-FFF2-40B4-BE49-F238E27FC236}">
                    <a16:creationId xmlns:a16="http://schemas.microsoft.com/office/drawing/2014/main" id="{1F7AAD99-A45E-6545-5932-49F73FC800D3}"/>
                  </a:ext>
                </a:extLst>
              </p:cNvPr>
              <p:cNvSpPr txBox="1"/>
              <p:nvPr/>
            </p:nvSpPr>
            <p:spPr>
              <a:xfrm>
                <a:off x="1302398" y="1002742"/>
                <a:ext cx="955661" cy="494322"/>
              </a:xfrm>
              <a:prstGeom prst="rect">
                <a:avLst/>
              </a:prstGeom>
              <a:noFill/>
            </p:spPr>
            <p:txBody>
              <a:bodyPr wrap="square" rtlCol="0">
                <a:spAutoFit/>
              </a:bodyPr>
              <a:lstStyle/>
              <a:p>
                <a:r>
                  <a:rPr lang="fr-FR" sz="1400" b="1" dirty="0">
                    <a:solidFill>
                      <a:srgbClr val="5757FF"/>
                    </a:solidFill>
                  </a:rPr>
                  <a:t>(bars)</a:t>
                </a:r>
              </a:p>
            </p:txBody>
          </p:sp>
          <p:sp>
            <p:nvSpPr>
              <p:cNvPr id="56" name="ZoneTexte 55">
                <a:extLst>
                  <a:ext uri="{FF2B5EF4-FFF2-40B4-BE49-F238E27FC236}">
                    <a16:creationId xmlns:a16="http://schemas.microsoft.com/office/drawing/2014/main" id="{33AA3B6B-9615-30D2-F9E2-862D0274C6E9}"/>
                  </a:ext>
                </a:extLst>
              </p:cNvPr>
              <p:cNvSpPr txBox="1"/>
              <p:nvPr/>
            </p:nvSpPr>
            <p:spPr>
              <a:xfrm>
                <a:off x="4086589" y="8805699"/>
                <a:ext cx="1210229" cy="543754"/>
              </a:xfrm>
              <a:prstGeom prst="rect">
                <a:avLst/>
              </a:prstGeom>
              <a:noFill/>
            </p:spPr>
            <p:txBody>
              <a:bodyPr wrap="square" rtlCol="0">
                <a:spAutoFit/>
              </a:bodyPr>
              <a:lstStyle/>
              <a:p>
                <a:r>
                  <a:rPr lang="fr-FR" sz="1600" dirty="0">
                    <a:solidFill>
                      <a:schemeClr val="accent1">
                        <a:lumMod val="50000"/>
                      </a:schemeClr>
                    </a:solidFill>
                  </a:rPr>
                  <a:t>Océan</a:t>
                </a:r>
              </a:p>
            </p:txBody>
          </p:sp>
          <p:cxnSp>
            <p:nvCxnSpPr>
              <p:cNvPr id="57" name="Connecteur droit avec flèche 56">
                <a:extLst>
                  <a:ext uri="{FF2B5EF4-FFF2-40B4-BE49-F238E27FC236}">
                    <a16:creationId xmlns:a16="http://schemas.microsoft.com/office/drawing/2014/main" id="{F4EB9C48-8C20-ABB2-A3D7-C9FE3ECEF958}"/>
                  </a:ext>
                </a:extLst>
              </p:cNvPr>
              <p:cNvCxnSpPr>
                <a:cxnSpLocks/>
              </p:cNvCxnSpPr>
              <p:nvPr/>
            </p:nvCxnSpPr>
            <p:spPr>
              <a:xfrm>
                <a:off x="3468288" y="9561689"/>
                <a:ext cx="24626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7C0E826-8F7F-8D4E-33EF-F2238F7F7D18}"/>
                  </a:ext>
                </a:extLst>
              </p:cNvPr>
              <p:cNvSpPr/>
              <p:nvPr/>
            </p:nvSpPr>
            <p:spPr>
              <a:xfrm>
                <a:off x="3477187" y="7214084"/>
                <a:ext cx="2453712" cy="523220"/>
              </a:xfrm>
              <a:prstGeom prst="rect">
                <a:avLst/>
              </a:prstGeom>
              <a:pattFill prst="openDmnd">
                <a:fgClr>
                  <a:schemeClr val="tx1"/>
                </a:fgClr>
                <a:bgClr>
                  <a:srgbClr val="8FAADC"/>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ZoneTexte 58">
                <a:extLst>
                  <a:ext uri="{FF2B5EF4-FFF2-40B4-BE49-F238E27FC236}">
                    <a16:creationId xmlns:a16="http://schemas.microsoft.com/office/drawing/2014/main" id="{2ED44E6E-2AFF-F5CC-D924-4FF35B3EC94E}"/>
                  </a:ext>
                </a:extLst>
              </p:cNvPr>
              <p:cNvSpPr txBox="1"/>
              <p:nvPr/>
            </p:nvSpPr>
            <p:spPr>
              <a:xfrm>
                <a:off x="3468287" y="7219225"/>
                <a:ext cx="2214623" cy="494322"/>
              </a:xfrm>
              <a:prstGeom prst="rect">
                <a:avLst/>
              </a:prstGeom>
              <a:noFill/>
            </p:spPr>
            <p:txBody>
              <a:bodyPr wrap="square" rtlCol="0">
                <a:spAutoFit/>
              </a:bodyPr>
              <a:lstStyle/>
              <a:p>
                <a:r>
                  <a:rPr lang="fr-FR" sz="1400" dirty="0">
                    <a:solidFill>
                      <a:schemeClr val="bg1"/>
                    </a:solidFill>
                  </a:rPr>
                  <a:t>Méthanogènes</a:t>
                </a:r>
                <a:endParaRPr lang="fr-FR" sz="1100" dirty="0">
                  <a:solidFill>
                    <a:schemeClr val="bg1"/>
                  </a:solidFill>
                </a:endParaRPr>
              </a:p>
            </p:txBody>
          </p:sp>
          <mc:AlternateContent xmlns:mc="http://schemas.openxmlformats.org/markup-compatibility/2006" xmlns:a14="http://schemas.microsoft.com/office/drawing/2010/main">
            <mc:Choice Requires="a14">
              <p:sp>
                <p:nvSpPr>
                  <p:cNvPr id="60" name="ZoneTexte 59">
                    <a:extLst>
                      <a:ext uri="{FF2B5EF4-FFF2-40B4-BE49-F238E27FC236}">
                        <a16:creationId xmlns:a16="http://schemas.microsoft.com/office/drawing/2014/main" id="{183DC2E8-BA66-83A2-01E6-B55C12035773}"/>
                      </a:ext>
                    </a:extLst>
                  </p:cNvPr>
                  <p:cNvSpPr txBox="1"/>
                  <p:nvPr/>
                </p:nvSpPr>
                <p:spPr>
                  <a:xfrm>
                    <a:off x="4006626" y="9574571"/>
                    <a:ext cx="1240115" cy="543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rgbClr val="000000"/>
                                  </a:solidFill>
                                  <a:latin typeface="Cambria Math" panose="02040503050406030204" pitchFamily="18" charset="0"/>
                                </a:rPr>
                              </m:ctrlPr>
                            </m:sSubPr>
                            <m:e>
                              <m:r>
                                <a:rPr lang="fr-FR" sz="1600" b="0" i="1" smtClean="0">
                                  <a:solidFill>
                                    <a:srgbClr val="000000"/>
                                  </a:solidFill>
                                  <a:latin typeface="Cambria Math" panose="02040503050406030204" pitchFamily="18" charset="0"/>
                                </a:rPr>
                                <m:t>𝑓</m:t>
                              </m:r>
                            </m:e>
                            <m:sub>
                              <m:r>
                                <a:rPr lang="fr-FR" sz="1600" b="0" i="1" smtClean="0">
                                  <a:solidFill>
                                    <a:srgbClr val="000000"/>
                                  </a:solidFill>
                                  <a:latin typeface="Cambria Math" panose="02040503050406030204" pitchFamily="18" charset="0"/>
                                </a:rPr>
                                <m:t>𝑜𝑐</m:t>
                              </m:r>
                              <m:r>
                                <a:rPr lang="fr-FR" sz="1600" b="0" i="1" smtClean="0">
                                  <a:solidFill>
                                    <a:srgbClr val="000000"/>
                                  </a:solidFill>
                                  <a:latin typeface="Cambria Math" panose="02040503050406030204" pitchFamily="18" charset="0"/>
                                </a:rPr>
                                <m:t>é</m:t>
                              </m:r>
                              <m:r>
                                <a:rPr lang="fr-FR" sz="1600" b="0" i="1" smtClean="0">
                                  <a:solidFill>
                                    <a:srgbClr val="000000"/>
                                  </a:solidFill>
                                  <a:latin typeface="Cambria Math" panose="02040503050406030204" pitchFamily="18" charset="0"/>
                                </a:rPr>
                                <m:t>𝑎𝑛</m:t>
                              </m:r>
                            </m:sub>
                          </m:sSub>
                          <m:r>
                            <a:rPr lang="fr-FR" sz="1600" b="0" i="1" smtClean="0">
                              <a:solidFill>
                                <a:srgbClr val="000000"/>
                              </a:solidFill>
                              <a:latin typeface="Cambria Math" panose="02040503050406030204" pitchFamily="18" charset="0"/>
                            </a:rPr>
                            <m:t> </m:t>
                          </m:r>
                          <m:r>
                            <a:rPr lang="fr-FR" sz="1600" i="1" smtClean="0">
                              <a:solidFill>
                                <a:srgbClr val="000000"/>
                              </a:solidFill>
                              <a:latin typeface="Cambria Math" panose="02040503050406030204" pitchFamily="18" charset="0"/>
                              <a:ea typeface="Cambria Math" panose="02040503050406030204" pitchFamily="18" charset="0"/>
                            </a:rPr>
                            <m:t>~</m:t>
                          </m:r>
                          <m:r>
                            <a:rPr lang="fr-FR" sz="1600" b="0" i="1" smtClean="0">
                              <a:solidFill>
                                <a:srgbClr val="000000"/>
                              </a:solidFill>
                              <a:latin typeface="Cambria Math" panose="02040503050406030204" pitchFamily="18" charset="0"/>
                              <a:ea typeface="Cambria Math" panose="02040503050406030204" pitchFamily="18" charset="0"/>
                            </a:rPr>
                            <m:t> 0,3</m:t>
                          </m:r>
                        </m:oMath>
                      </m:oMathPara>
                    </a14:m>
                    <a:endParaRPr lang="fr-FR" sz="1400" dirty="0">
                      <a:solidFill>
                        <a:srgbClr val="000000"/>
                      </a:solidFill>
                    </a:endParaRPr>
                  </a:p>
                </p:txBody>
              </p:sp>
            </mc:Choice>
            <mc:Fallback xmlns="">
              <p:sp>
                <p:nvSpPr>
                  <p:cNvPr id="60" name="ZoneTexte 59">
                    <a:extLst>
                      <a:ext uri="{FF2B5EF4-FFF2-40B4-BE49-F238E27FC236}">
                        <a16:creationId xmlns:a16="http://schemas.microsoft.com/office/drawing/2014/main" id="{183DC2E8-BA66-83A2-01E6-B55C12035773}"/>
                      </a:ext>
                    </a:extLst>
                  </p:cNvPr>
                  <p:cNvSpPr txBox="1">
                    <a:spLocks noRot="1" noChangeAspect="1" noMove="1" noResize="1" noEditPoints="1" noAdjustHandles="1" noChangeArrowheads="1" noChangeShapeType="1" noTextEdit="1"/>
                  </p:cNvSpPr>
                  <p:nvPr/>
                </p:nvSpPr>
                <p:spPr>
                  <a:xfrm>
                    <a:off x="4006626" y="9574571"/>
                    <a:ext cx="1240115" cy="543754"/>
                  </a:xfrm>
                  <a:prstGeom prst="rect">
                    <a:avLst/>
                  </a:prstGeom>
                  <a:blipFill>
                    <a:blip r:embed="rId5"/>
                    <a:stretch>
                      <a:fillRect l="-763" r="-46565" b="-8929"/>
                    </a:stretch>
                  </a:blipFill>
                </p:spPr>
                <p:txBody>
                  <a:bodyPr/>
                  <a:lstStyle/>
                  <a:p>
                    <a:r>
                      <a:rPr lang="fr-FR">
                        <a:noFill/>
                      </a:rPr>
                      <a:t> </a:t>
                    </a:r>
                  </a:p>
                </p:txBody>
              </p:sp>
            </mc:Fallback>
          </mc:AlternateContent>
          <p:sp>
            <p:nvSpPr>
              <p:cNvPr id="61" name="Flèche : double flèche verticale 60">
                <a:extLst>
                  <a:ext uri="{FF2B5EF4-FFF2-40B4-BE49-F238E27FC236}">
                    <a16:creationId xmlns:a16="http://schemas.microsoft.com/office/drawing/2014/main" id="{7103408F-FDFA-5037-A3D0-7DF20A58307F}"/>
                  </a:ext>
                </a:extLst>
              </p:cNvPr>
              <p:cNvSpPr/>
              <p:nvPr/>
            </p:nvSpPr>
            <p:spPr>
              <a:xfrm>
                <a:off x="5470843" y="6756507"/>
                <a:ext cx="424138" cy="892272"/>
              </a:xfrm>
              <a:prstGeom prst="up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2BA4211B-2C77-1396-E14E-60E956FABF25}"/>
                  </a:ext>
                </a:extLst>
              </p:cNvPr>
              <p:cNvSpPr txBox="1"/>
              <p:nvPr/>
            </p:nvSpPr>
            <p:spPr>
              <a:xfrm>
                <a:off x="3791351" y="2111729"/>
                <a:ext cx="2114740" cy="1235804"/>
              </a:xfrm>
              <a:prstGeom prst="rect">
                <a:avLst/>
              </a:prstGeom>
              <a:noFill/>
            </p:spPr>
            <p:txBody>
              <a:bodyPr wrap="square" rtlCol="0">
                <a:spAutoFit/>
              </a:bodyPr>
              <a:lstStyle/>
              <a:p>
                <a:pPr algn="r"/>
                <a:r>
                  <a:rPr lang="fr-FR" sz="1200" b="1" dirty="0">
                    <a:solidFill>
                      <a:srgbClr val="00B050"/>
                    </a:solidFill>
                  </a:rPr>
                  <a:t>Échappement atmosphérique H</a:t>
                </a:r>
                <a:r>
                  <a:rPr lang="fr-FR" sz="1200" b="1" baseline="-25000" dirty="0">
                    <a:solidFill>
                      <a:srgbClr val="00B050"/>
                    </a:solidFill>
                  </a:rPr>
                  <a:t>2</a:t>
                </a:r>
                <a:endParaRPr lang="fr-FR" sz="1200" dirty="0"/>
              </a:p>
              <a:p>
                <a:endParaRPr lang="fr-FR" sz="2000" b="1" dirty="0">
                  <a:solidFill>
                    <a:srgbClr val="00B050"/>
                  </a:solidFill>
                </a:endParaRPr>
              </a:p>
            </p:txBody>
          </p:sp>
          <p:sp>
            <p:nvSpPr>
              <p:cNvPr id="63" name="ZoneTexte 62">
                <a:extLst>
                  <a:ext uri="{FF2B5EF4-FFF2-40B4-BE49-F238E27FC236}">
                    <a16:creationId xmlns:a16="http://schemas.microsoft.com/office/drawing/2014/main" id="{3563EA04-D674-AF85-9509-9B9FF50AAD8A}"/>
                  </a:ext>
                </a:extLst>
              </p:cNvPr>
              <p:cNvSpPr txBox="1"/>
              <p:nvPr/>
            </p:nvSpPr>
            <p:spPr>
              <a:xfrm>
                <a:off x="4094480" y="6222154"/>
                <a:ext cx="1960401" cy="444890"/>
              </a:xfrm>
              <a:prstGeom prst="rect">
                <a:avLst/>
              </a:prstGeom>
              <a:noFill/>
            </p:spPr>
            <p:txBody>
              <a:bodyPr wrap="square" rtlCol="0">
                <a:spAutoFit/>
              </a:bodyPr>
              <a:lstStyle/>
              <a:p>
                <a:r>
                  <a:rPr lang="fr-FR" sz="1200" b="1" dirty="0">
                    <a:solidFill>
                      <a:srgbClr val="00B050"/>
                    </a:solidFill>
                  </a:rPr>
                  <a:t>Flux à l’interface</a:t>
                </a:r>
              </a:p>
            </p:txBody>
          </p:sp>
          <p:sp>
            <p:nvSpPr>
              <p:cNvPr id="64" name="ZoneTexte 63">
                <a:extLst>
                  <a:ext uri="{FF2B5EF4-FFF2-40B4-BE49-F238E27FC236}">
                    <a16:creationId xmlns:a16="http://schemas.microsoft.com/office/drawing/2014/main" id="{A5E39BE3-015D-EAEC-8849-9A653BC5C067}"/>
                  </a:ext>
                </a:extLst>
              </p:cNvPr>
              <p:cNvSpPr txBox="1"/>
              <p:nvPr/>
            </p:nvSpPr>
            <p:spPr>
              <a:xfrm>
                <a:off x="3149391" y="1637512"/>
                <a:ext cx="2022845" cy="543754"/>
              </a:xfrm>
              <a:prstGeom prst="rect">
                <a:avLst/>
              </a:prstGeom>
              <a:noFill/>
            </p:spPr>
            <p:txBody>
              <a:bodyPr wrap="square" rtlCol="0">
                <a:spAutoFit/>
              </a:bodyPr>
              <a:lstStyle/>
              <a:p>
                <a:r>
                  <a:rPr lang="fr-FR" sz="1600" dirty="0">
                    <a:solidFill>
                      <a:schemeClr val="bg2">
                        <a:lumMod val="10000"/>
                      </a:schemeClr>
                    </a:solidFill>
                  </a:rPr>
                  <a:t>Atmosphère</a:t>
                </a:r>
              </a:p>
            </p:txBody>
          </p:sp>
          <p:sp>
            <p:nvSpPr>
              <p:cNvPr id="65" name="ZoneTexte 64">
                <a:extLst>
                  <a:ext uri="{FF2B5EF4-FFF2-40B4-BE49-F238E27FC236}">
                    <a16:creationId xmlns:a16="http://schemas.microsoft.com/office/drawing/2014/main" id="{80A92A93-1625-4CC9-4943-DB04EB8909FC}"/>
                  </a:ext>
                </a:extLst>
              </p:cNvPr>
              <p:cNvSpPr txBox="1"/>
              <p:nvPr/>
            </p:nvSpPr>
            <p:spPr>
              <a:xfrm>
                <a:off x="3629818" y="8004105"/>
                <a:ext cx="2437800" cy="741483"/>
              </a:xfrm>
              <a:prstGeom prst="rect">
                <a:avLst/>
              </a:prstGeom>
              <a:noFill/>
            </p:spPr>
            <p:txBody>
              <a:bodyPr wrap="square" rtlCol="0">
                <a:spAutoFit/>
              </a:bodyPr>
              <a:lstStyle/>
              <a:p>
                <a:r>
                  <a:rPr lang="fr-FR" sz="1200" b="1" dirty="0">
                    <a:solidFill>
                      <a:srgbClr val="000000"/>
                    </a:solidFill>
                  </a:rPr>
                  <a:t>Variation de [H</a:t>
                </a:r>
                <a:r>
                  <a:rPr lang="fr-FR" sz="1200" b="1" baseline="-25000" dirty="0">
                    <a:solidFill>
                      <a:srgbClr val="000000"/>
                    </a:solidFill>
                  </a:rPr>
                  <a:t>2</a:t>
                </a:r>
                <a:r>
                  <a:rPr lang="fr-FR" sz="1200" b="1" dirty="0">
                    <a:solidFill>
                      <a:srgbClr val="000000"/>
                    </a:solidFill>
                  </a:rPr>
                  <a:t>], [CH</a:t>
                </a:r>
                <a:r>
                  <a:rPr lang="fr-FR" sz="1200" b="1" baseline="-25000" dirty="0">
                    <a:solidFill>
                      <a:srgbClr val="000000"/>
                    </a:solidFill>
                  </a:rPr>
                  <a:t>4</a:t>
                </a:r>
                <a:r>
                  <a:rPr lang="fr-FR" sz="1200" b="1" dirty="0">
                    <a:solidFill>
                      <a:srgbClr val="000000"/>
                    </a:solidFill>
                  </a:rPr>
                  <a:t>], [CO</a:t>
                </a:r>
                <a:r>
                  <a:rPr lang="fr-FR" sz="1200" b="1" baseline="-25000" dirty="0">
                    <a:solidFill>
                      <a:srgbClr val="000000"/>
                    </a:solidFill>
                  </a:rPr>
                  <a:t>2</a:t>
                </a:r>
                <a:r>
                  <a:rPr lang="fr-FR" sz="1200" b="1" dirty="0">
                    <a:solidFill>
                      <a:srgbClr val="000000"/>
                    </a:solidFill>
                  </a:rPr>
                  <a:t>] et [N</a:t>
                </a:r>
                <a:r>
                  <a:rPr lang="fr-FR" sz="1200" b="1" baseline="-25000" dirty="0">
                    <a:solidFill>
                      <a:srgbClr val="000000"/>
                    </a:solidFill>
                  </a:rPr>
                  <a:t>2</a:t>
                </a:r>
                <a:r>
                  <a:rPr lang="fr-FR" sz="1200" b="1" dirty="0">
                    <a:solidFill>
                      <a:srgbClr val="000000"/>
                    </a:solidFill>
                  </a:rPr>
                  <a:t>]</a:t>
                </a:r>
              </a:p>
            </p:txBody>
          </p:sp>
          <p:sp>
            <p:nvSpPr>
              <p:cNvPr id="66" name="ZoneTexte 65">
                <a:extLst>
                  <a:ext uri="{FF2B5EF4-FFF2-40B4-BE49-F238E27FC236}">
                    <a16:creationId xmlns:a16="http://schemas.microsoft.com/office/drawing/2014/main" id="{95899D32-BD4B-A066-625A-20C70902E8D0}"/>
                  </a:ext>
                </a:extLst>
              </p:cNvPr>
              <p:cNvSpPr txBox="1"/>
              <p:nvPr/>
            </p:nvSpPr>
            <p:spPr>
              <a:xfrm>
                <a:off x="3128404" y="4844984"/>
                <a:ext cx="2777080" cy="741483"/>
              </a:xfrm>
              <a:prstGeom prst="rect">
                <a:avLst/>
              </a:prstGeom>
              <a:noFill/>
            </p:spPr>
            <p:txBody>
              <a:bodyPr wrap="square" rtlCol="0">
                <a:spAutoFit/>
              </a:bodyPr>
              <a:lstStyle/>
              <a:p>
                <a:r>
                  <a:rPr lang="fr-FR" sz="1200" b="1" dirty="0">
                    <a:solidFill>
                      <a:srgbClr val="000000"/>
                    </a:solidFill>
                  </a:rPr>
                  <a:t>Variation de n(H</a:t>
                </a:r>
                <a:r>
                  <a:rPr lang="fr-FR" sz="1200" b="1" baseline="-25000" dirty="0">
                    <a:solidFill>
                      <a:srgbClr val="000000"/>
                    </a:solidFill>
                  </a:rPr>
                  <a:t>2</a:t>
                </a:r>
                <a:r>
                  <a:rPr lang="fr-FR" sz="1200" b="1" dirty="0">
                    <a:solidFill>
                      <a:srgbClr val="000000"/>
                    </a:solidFill>
                  </a:rPr>
                  <a:t>), n(CH</a:t>
                </a:r>
                <a:r>
                  <a:rPr lang="fr-FR" sz="1200" b="1" baseline="-25000" dirty="0">
                    <a:solidFill>
                      <a:srgbClr val="000000"/>
                    </a:solidFill>
                  </a:rPr>
                  <a:t>4</a:t>
                </a:r>
                <a:r>
                  <a:rPr lang="fr-FR" sz="1200" b="1" dirty="0">
                    <a:solidFill>
                      <a:srgbClr val="000000"/>
                    </a:solidFill>
                  </a:rPr>
                  <a:t>), n(CO</a:t>
                </a:r>
                <a:r>
                  <a:rPr lang="fr-FR" sz="1200" b="1" baseline="-25000" dirty="0">
                    <a:solidFill>
                      <a:srgbClr val="000000"/>
                    </a:solidFill>
                  </a:rPr>
                  <a:t>2</a:t>
                </a:r>
                <a:r>
                  <a:rPr lang="fr-FR" sz="1200" b="1" dirty="0">
                    <a:solidFill>
                      <a:srgbClr val="000000"/>
                    </a:solidFill>
                  </a:rPr>
                  <a:t>) et n(N</a:t>
                </a:r>
                <a:r>
                  <a:rPr lang="fr-FR" sz="1200" b="1" baseline="-25000" dirty="0">
                    <a:solidFill>
                      <a:srgbClr val="000000"/>
                    </a:solidFill>
                  </a:rPr>
                  <a:t>2</a:t>
                </a:r>
                <a:r>
                  <a:rPr lang="fr-FR" sz="1200" b="1" dirty="0">
                    <a:solidFill>
                      <a:srgbClr val="000000"/>
                    </a:solidFill>
                  </a:rPr>
                  <a:t>)</a:t>
                </a:r>
              </a:p>
            </p:txBody>
          </p:sp>
          <p:cxnSp>
            <p:nvCxnSpPr>
              <p:cNvPr id="67" name="Connecteur droit avec flèche 66">
                <a:extLst>
                  <a:ext uri="{FF2B5EF4-FFF2-40B4-BE49-F238E27FC236}">
                    <a16:creationId xmlns:a16="http://schemas.microsoft.com/office/drawing/2014/main" id="{5BCE0362-AD78-6430-7EBF-B0EA41A1CE09}"/>
                  </a:ext>
                </a:extLst>
              </p:cNvPr>
              <p:cNvCxnSpPr>
                <a:cxnSpLocks/>
              </p:cNvCxnSpPr>
              <p:nvPr/>
            </p:nvCxnSpPr>
            <p:spPr>
              <a:xfrm flipH="1">
                <a:off x="3392973" y="7594081"/>
                <a:ext cx="381356" cy="19550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ZoneTexte 67">
                <a:extLst>
                  <a:ext uri="{FF2B5EF4-FFF2-40B4-BE49-F238E27FC236}">
                    <a16:creationId xmlns:a16="http://schemas.microsoft.com/office/drawing/2014/main" id="{CFFD2A7C-B152-B752-9488-72E1A8E3C5DC}"/>
                  </a:ext>
                </a:extLst>
              </p:cNvPr>
              <p:cNvSpPr txBox="1"/>
              <p:nvPr/>
            </p:nvSpPr>
            <p:spPr>
              <a:xfrm>
                <a:off x="2430551" y="7722400"/>
                <a:ext cx="1491620" cy="543754"/>
              </a:xfrm>
              <a:prstGeom prst="rect">
                <a:avLst/>
              </a:prstGeom>
              <a:noFill/>
            </p:spPr>
            <p:txBody>
              <a:bodyPr wrap="square" rtlCol="0">
                <a:spAutoFit/>
              </a:bodyPr>
              <a:lstStyle/>
              <a:p>
                <a:r>
                  <a:rPr lang="fr-FR" sz="1600" dirty="0">
                    <a:solidFill>
                      <a:schemeClr val="bg1"/>
                    </a:solidFill>
                  </a:rPr>
                  <a:t>Variable</a:t>
                </a:r>
                <a:endParaRPr lang="fr-FR" sz="1200" dirty="0">
                  <a:solidFill>
                    <a:schemeClr val="bg1"/>
                  </a:solidFill>
                </a:endParaRPr>
              </a:p>
            </p:txBody>
          </p:sp>
          <p:sp>
            <p:nvSpPr>
              <p:cNvPr id="69" name="Flèche : droite 68">
                <a:extLst>
                  <a:ext uri="{FF2B5EF4-FFF2-40B4-BE49-F238E27FC236}">
                    <a16:creationId xmlns:a16="http://schemas.microsoft.com/office/drawing/2014/main" id="{FFC7FCC9-6421-7C12-D82E-D63CF37B7399}"/>
                  </a:ext>
                </a:extLst>
              </p:cNvPr>
              <p:cNvSpPr/>
              <p:nvPr/>
            </p:nvSpPr>
            <p:spPr>
              <a:xfrm>
                <a:off x="3861444" y="3961241"/>
                <a:ext cx="726727" cy="235686"/>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ZoneTexte 69">
                <a:extLst>
                  <a:ext uri="{FF2B5EF4-FFF2-40B4-BE49-F238E27FC236}">
                    <a16:creationId xmlns:a16="http://schemas.microsoft.com/office/drawing/2014/main" id="{73B24A64-605B-4FFA-E72C-B805D79BA601}"/>
                  </a:ext>
                </a:extLst>
              </p:cNvPr>
              <p:cNvSpPr txBox="1"/>
              <p:nvPr/>
            </p:nvSpPr>
            <p:spPr>
              <a:xfrm>
                <a:off x="4607483" y="3869374"/>
                <a:ext cx="596350" cy="494322"/>
              </a:xfrm>
              <a:prstGeom prst="rect">
                <a:avLst/>
              </a:prstGeom>
              <a:noFill/>
            </p:spPr>
            <p:txBody>
              <a:bodyPr wrap="square" rtlCol="0">
                <a:spAutoFit/>
              </a:bodyPr>
              <a:lstStyle/>
              <a:p>
                <a:r>
                  <a:rPr lang="fr-FR" sz="1400" b="1" dirty="0">
                    <a:solidFill>
                      <a:srgbClr val="00B050"/>
                    </a:solidFill>
                  </a:rPr>
                  <a:t>H</a:t>
                </a:r>
                <a:r>
                  <a:rPr lang="fr-FR" sz="1400" b="1" baseline="-25000" dirty="0">
                    <a:solidFill>
                      <a:srgbClr val="00B050"/>
                    </a:solidFill>
                  </a:rPr>
                  <a:t>2</a:t>
                </a:r>
                <a:endParaRPr lang="fr-FR" sz="1400" dirty="0"/>
              </a:p>
            </p:txBody>
          </p:sp>
          <p:sp>
            <p:nvSpPr>
              <p:cNvPr id="71" name="ZoneTexte 70">
                <a:extLst>
                  <a:ext uri="{FF2B5EF4-FFF2-40B4-BE49-F238E27FC236}">
                    <a16:creationId xmlns:a16="http://schemas.microsoft.com/office/drawing/2014/main" id="{4385FDC0-7442-92E9-9C3D-78A8E6FB897A}"/>
                  </a:ext>
                </a:extLst>
              </p:cNvPr>
              <p:cNvSpPr txBox="1"/>
              <p:nvPr/>
            </p:nvSpPr>
            <p:spPr>
              <a:xfrm>
                <a:off x="3142267" y="3869374"/>
                <a:ext cx="719178" cy="444890"/>
              </a:xfrm>
              <a:prstGeom prst="rect">
                <a:avLst/>
              </a:prstGeom>
              <a:noFill/>
            </p:spPr>
            <p:txBody>
              <a:bodyPr wrap="square" rtlCol="0">
                <a:spAutoFit/>
              </a:bodyPr>
              <a:lstStyle/>
              <a:p>
                <a:r>
                  <a:rPr lang="fr-FR" sz="1200" b="1" dirty="0">
                    <a:solidFill>
                      <a:srgbClr val="00B050"/>
                    </a:solidFill>
                  </a:rPr>
                  <a:t>CH</a:t>
                </a:r>
                <a:r>
                  <a:rPr lang="fr-FR" sz="1200" b="1" baseline="-25000" dirty="0">
                    <a:solidFill>
                      <a:srgbClr val="00B050"/>
                    </a:solidFill>
                  </a:rPr>
                  <a:t>4</a:t>
                </a:r>
                <a:endParaRPr lang="fr-FR" sz="1200" dirty="0"/>
              </a:p>
            </p:txBody>
          </p:sp>
          <p:sp>
            <p:nvSpPr>
              <p:cNvPr id="72" name="ZoneTexte 71">
                <a:extLst>
                  <a:ext uri="{FF2B5EF4-FFF2-40B4-BE49-F238E27FC236}">
                    <a16:creationId xmlns:a16="http://schemas.microsoft.com/office/drawing/2014/main" id="{D1726496-17D4-BAE6-302B-9604DB1503D3}"/>
                  </a:ext>
                </a:extLst>
              </p:cNvPr>
              <p:cNvSpPr txBox="1"/>
              <p:nvPr/>
            </p:nvSpPr>
            <p:spPr>
              <a:xfrm>
                <a:off x="3223391" y="3567621"/>
                <a:ext cx="2260094" cy="444890"/>
              </a:xfrm>
              <a:prstGeom prst="rect">
                <a:avLst/>
              </a:prstGeom>
              <a:noFill/>
            </p:spPr>
            <p:txBody>
              <a:bodyPr wrap="square" rtlCol="0">
                <a:spAutoFit/>
              </a:bodyPr>
              <a:lstStyle/>
              <a:p>
                <a:r>
                  <a:rPr lang="fr-FR" sz="1200" b="1" dirty="0">
                    <a:solidFill>
                      <a:srgbClr val="00B050"/>
                    </a:solidFill>
                  </a:rPr>
                  <a:t>Photodissociation</a:t>
                </a:r>
              </a:p>
            </p:txBody>
          </p:sp>
          <p:sp>
            <p:nvSpPr>
              <p:cNvPr id="73" name="Flèche : droite 72">
                <a:extLst>
                  <a:ext uri="{FF2B5EF4-FFF2-40B4-BE49-F238E27FC236}">
                    <a16:creationId xmlns:a16="http://schemas.microsoft.com/office/drawing/2014/main" id="{4F9B465C-3CCB-DBC6-AF92-DF2703808E83}"/>
                  </a:ext>
                </a:extLst>
              </p:cNvPr>
              <p:cNvSpPr/>
              <p:nvPr/>
            </p:nvSpPr>
            <p:spPr>
              <a:xfrm rot="16200000">
                <a:off x="4908923" y="1370173"/>
                <a:ext cx="824605" cy="344504"/>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droit avec flèche 73">
                <a:extLst>
                  <a:ext uri="{FF2B5EF4-FFF2-40B4-BE49-F238E27FC236}">
                    <a16:creationId xmlns:a16="http://schemas.microsoft.com/office/drawing/2014/main" id="{D33798AF-8A7A-413F-9154-42F9B2601708}"/>
                  </a:ext>
                </a:extLst>
              </p:cNvPr>
              <p:cNvCxnSpPr>
                <a:cxnSpLocks/>
              </p:cNvCxnSpPr>
              <p:nvPr/>
            </p:nvCxnSpPr>
            <p:spPr>
              <a:xfrm flipV="1">
                <a:off x="6031415" y="7224634"/>
                <a:ext cx="0" cy="52322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ZoneTexte 74">
                    <a:extLst>
                      <a:ext uri="{FF2B5EF4-FFF2-40B4-BE49-F238E27FC236}">
                        <a16:creationId xmlns:a16="http://schemas.microsoft.com/office/drawing/2014/main" id="{88FF64F9-86B1-84C3-26B2-CC0F0A4BA111}"/>
                      </a:ext>
                    </a:extLst>
                  </p:cNvPr>
                  <p:cNvSpPr txBox="1"/>
                  <p:nvPr/>
                </p:nvSpPr>
                <p:spPr>
                  <a:xfrm>
                    <a:off x="6062852" y="7321805"/>
                    <a:ext cx="229692" cy="39545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600" b="0" i="1" smtClean="0">
                              <a:solidFill>
                                <a:srgbClr val="000000"/>
                              </a:solidFill>
                              <a:latin typeface="Cambria Math" panose="02040503050406030204" pitchFamily="18" charset="0"/>
                            </a:rPr>
                            <m:t>𝑟</m:t>
                          </m:r>
                        </m:oMath>
                      </m:oMathPara>
                    </a14:m>
                    <a:endParaRPr lang="fr-FR" dirty="0">
                      <a:solidFill>
                        <a:srgbClr val="000000"/>
                      </a:solidFill>
                    </a:endParaRPr>
                  </a:p>
                </p:txBody>
              </p:sp>
            </mc:Choice>
            <mc:Fallback xmlns="">
              <p:sp>
                <p:nvSpPr>
                  <p:cNvPr id="75" name="ZoneTexte 74">
                    <a:extLst>
                      <a:ext uri="{FF2B5EF4-FFF2-40B4-BE49-F238E27FC236}">
                        <a16:creationId xmlns:a16="http://schemas.microsoft.com/office/drawing/2014/main" id="{88FF64F9-86B1-84C3-26B2-CC0F0A4BA111}"/>
                      </a:ext>
                    </a:extLst>
                  </p:cNvPr>
                  <p:cNvSpPr txBox="1">
                    <a:spLocks noRot="1" noChangeAspect="1" noMove="1" noResize="1" noEditPoints="1" noAdjustHandles="1" noChangeArrowheads="1" noChangeShapeType="1" noTextEdit="1"/>
                  </p:cNvSpPr>
                  <p:nvPr/>
                </p:nvSpPr>
                <p:spPr>
                  <a:xfrm>
                    <a:off x="6062852" y="7321805"/>
                    <a:ext cx="229692" cy="395457"/>
                  </a:xfrm>
                  <a:prstGeom prst="rect">
                    <a:avLst/>
                  </a:prstGeom>
                  <a:blipFill>
                    <a:blip r:embed="rId6"/>
                    <a:stretch>
                      <a:fillRect l="-16000" r="-16000"/>
                    </a:stretch>
                  </a:blipFill>
                  <a:ln>
                    <a:noFill/>
                  </a:ln>
                </p:spPr>
                <p:txBody>
                  <a:bodyPr/>
                  <a:lstStyle/>
                  <a:p>
                    <a:r>
                      <a:rPr lang="fr-FR">
                        <a:noFill/>
                      </a:rPr>
                      <a:t> </a:t>
                    </a:r>
                  </a:p>
                </p:txBody>
              </p:sp>
            </mc:Fallback>
          </mc:AlternateContent>
        </p:grpSp>
      </p:grpSp>
      <p:cxnSp>
        <p:nvCxnSpPr>
          <p:cNvPr id="20" name="Connecteur droit avec flèche 19">
            <a:extLst>
              <a:ext uri="{FF2B5EF4-FFF2-40B4-BE49-F238E27FC236}">
                <a16:creationId xmlns:a16="http://schemas.microsoft.com/office/drawing/2014/main" id="{9FD1E108-FAD4-F13D-C932-EAFFBFD96311}"/>
              </a:ext>
            </a:extLst>
          </p:cNvPr>
          <p:cNvCxnSpPr>
            <a:cxnSpLocks/>
          </p:cNvCxnSpPr>
          <p:nvPr/>
        </p:nvCxnSpPr>
        <p:spPr>
          <a:xfrm flipV="1">
            <a:off x="3363686" y="1688918"/>
            <a:ext cx="2864394" cy="89099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ZoneTexte 75">
            <a:extLst>
              <a:ext uri="{FF2B5EF4-FFF2-40B4-BE49-F238E27FC236}">
                <a16:creationId xmlns:a16="http://schemas.microsoft.com/office/drawing/2014/main" id="{35FCB17A-CB96-27F0-66E5-0E377C13DF3C}"/>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Flux : flux dans l’atmosphère</a:t>
            </a:r>
          </a:p>
        </p:txBody>
      </p:sp>
    </p:spTree>
    <p:extLst>
      <p:ext uri="{BB962C8B-B14F-4D97-AF65-F5344CB8AC3E}">
        <p14:creationId xmlns:p14="http://schemas.microsoft.com/office/powerpoint/2010/main" val="1038242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6FC7-1A2E-D408-506A-1F1942CEA783}"/>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B9143D72-D53D-C245-B6A7-8C572B427135}"/>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Comparaison avec </a:t>
            </a:r>
            <a:r>
              <a:rPr lang="fr-FR" sz="2400" dirty="0" err="1">
                <a:solidFill>
                  <a:schemeClr val="bg1"/>
                </a:solidFill>
              </a:rPr>
              <a:t>Sauterey</a:t>
            </a:r>
            <a:r>
              <a:rPr lang="fr-FR" sz="2400" dirty="0">
                <a:solidFill>
                  <a:schemeClr val="bg1"/>
                </a:solidFill>
              </a:rPr>
              <a:t> et al. </a:t>
            </a:r>
          </a:p>
        </p:txBody>
      </p:sp>
      <mc:AlternateContent xmlns:mc="http://schemas.openxmlformats.org/markup-compatibility/2006" xmlns:a14="http://schemas.microsoft.com/office/drawing/2010/main">
        <mc:Choice Requires="a14">
          <p:graphicFrame>
            <p:nvGraphicFramePr>
              <p:cNvPr id="3" name="Tableau 2">
                <a:extLst>
                  <a:ext uri="{FF2B5EF4-FFF2-40B4-BE49-F238E27FC236}">
                    <a16:creationId xmlns:a16="http://schemas.microsoft.com/office/drawing/2014/main" id="{2054738A-0A48-92D8-7E6D-40B485A1EC60}"/>
                  </a:ext>
                </a:extLst>
              </p:cNvPr>
              <p:cNvGraphicFramePr>
                <a:graphicFrameLocks noGrp="1"/>
              </p:cNvGraphicFramePr>
              <p:nvPr>
                <p:extLst>
                  <p:ext uri="{D42A27DB-BD31-4B8C-83A1-F6EECF244321}">
                    <p14:modId xmlns:p14="http://schemas.microsoft.com/office/powerpoint/2010/main" val="2242824028"/>
                  </p:ext>
                </p:extLst>
              </p:nvPr>
            </p:nvGraphicFramePr>
            <p:xfrm>
              <a:off x="1018390" y="1027405"/>
              <a:ext cx="10155220" cy="4803190"/>
            </p:xfrm>
            <a:graphic>
              <a:graphicData uri="http://schemas.openxmlformats.org/drawingml/2006/table">
                <a:tbl>
                  <a:tblPr firstRow="1" bandRow="1">
                    <a:tableStyleId>{21E4AEA4-8DFA-4A89-87EB-49C32662AFE0}</a:tableStyleId>
                  </a:tblPr>
                  <a:tblGrid>
                    <a:gridCol w="5077610">
                      <a:extLst>
                        <a:ext uri="{9D8B030D-6E8A-4147-A177-3AD203B41FA5}">
                          <a16:colId xmlns:a16="http://schemas.microsoft.com/office/drawing/2014/main" val="2545880051"/>
                        </a:ext>
                      </a:extLst>
                    </a:gridCol>
                    <a:gridCol w="5077610">
                      <a:extLst>
                        <a:ext uri="{9D8B030D-6E8A-4147-A177-3AD203B41FA5}">
                          <a16:colId xmlns:a16="http://schemas.microsoft.com/office/drawing/2014/main" val="420128130"/>
                        </a:ext>
                      </a:extLst>
                    </a:gridCol>
                  </a:tblGrid>
                  <a:tr h="370840">
                    <a:tc>
                      <a:txBody>
                        <a:bodyPr/>
                        <a:lstStyle/>
                        <a:p>
                          <a:pPr algn="ctr"/>
                          <a:r>
                            <a:rPr lang="fr-FR" dirty="0" err="1"/>
                            <a:t>Sauterey</a:t>
                          </a:r>
                          <a:r>
                            <a:rPr lang="fr-FR" dirty="0"/>
                            <a:t> et al. 2022</a:t>
                          </a:r>
                        </a:p>
                      </a:txBody>
                      <a:tcPr>
                        <a:solidFill>
                          <a:schemeClr val="tx1"/>
                        </a:solidFill>
                      </a:tcPr>
                    </a:tc>
                    <a:tc>
                      <a:txBody>
                        <a:bodyPr/>
                        <a:lstStyle/>
                        <a:p>
                          <a:pPr algn="ctr"/>
                          <a:r>
                            <a:rPr lang="fr-FR" dirty="0"/>
                            <a:t>Cette étude</a:t>
                          </a:r>
                        </a:p>
                      </a:txBody>
                      <a:tcPr>
                        <a:solidFill>
                          <a:schemeClr val="tx1"/>
                        </a:solidFill>
                      </a:tcPr>
                    </a:tc>
                    <a:extLst>
                      <a:ext uri="{0D108BD9-81ED-4DB2-BD59-A6C34878D82A}">
                        <a16:rowId xmlns:a16="http://schemas.microsoft.com/office/drawing/2014/main" val="3623842114"/>
                      </a:ext>
                    </a:extLst>
                  </a:tr>
                  <a:tr h="370840">
                    <a:tc gridSpan="2">
                      <a:txBody>
                        <a:bodyPr/>
                        <a:lstStyle/>
                        <a:p>
                          <a:pPr algn="ctr"/>
                          <a:r>
                            <a:rPr lang="fr-FR" b="1" dirty="0">
                              <a:solidFill>
                                <a:schemeClr val="bg1"/>
                              </a:solidFill>
                            </a:rPr>
                            <a:t>Modèle</a:t>
                          </a:r>
                        </a:p>
                      </a:txBody>
                      <a:tcPr>
                        <a:solidFill>
                          <a:schemeClr val="tx1"/>
                        </a:solidFill>
                      </a:tcPr>
                    </a:tc>
                    <a:tc hMerge="1">
                      <a:txBody>
                        <a:bodyPr/>
                        <a:lstStyle/>
                        <a:p>
                          <a:endParaRPr lang="fr-FR" dirty="0"/>
                        </a:p>
                      </a:txBody>
                      <a:tcPr>
                        <a:solidFill>
                          <a:schemeClr val="tx1"/>
                        </a:solidFill>
                      </a:tcPr>
                    </a:tc>
                    <a:extLst>
                      <a:ext uri="{0D108BD9-81ED-4DB2-BD59-A6C34878D82A}">
                        <a16:rowId xmlns:a16="http://schemas.microsoft.com/office/drawing/2014/main" val="2188704751"/>
                      </a:ext>
                    </a:extLst>
                  </a:tr>
                  <a:tr h="370840">
                    <a:tc>
                      <a:txBody>
                        <a:bodyPr/>
                        <a:lstStyle/>
                        <a:p>
                          <a:r>
                            <a:rPr lang="fr-FR" dirty="0">
                              <a:solidFill>
                                <a:schemeClr val="bg1"/>
                              </a:solidFill>
                            </a:rPr>
                            <a:t>1D</a:t>
                          </a:r>
                        </a:p>
                      </a:txBody>
                      <a:tcPr>
                        <a:solidFill>
                          <a:schemeClr val="accent2">
                            <a:lumMod val="50000"/>
                          </a:schemeClr>
                        </a:solidFill>
                      </a:tcPr>
                    </a:tc>
                    <a:tc>
                      <a:txBody>
                        <a:bodyPr/>
                        <a:lstStyle/>
                        <a:p>
                          <a:r>
                            <a:rPr lang="fr-FR" dirty="0">
                              <a:solidFill>
                                <a:schemeClr val="bg1"/>
                              </a:solidFill>
                            </a:rPr>
                            <a:t>1D (Objectif 3D)</a:t>
                          </a:r>
                        </a:p>
                      </a:txBody>
                      <a:tcPr>
                        <a:solidFill>
                          <a:schemeClr val="accent2">
                            <a:lumMod val="50000"/>
                          </a:schemeClr>
                        </a:solidFill>
                      </a:tcPr>
                    </a:tc>
                    <a:extLst>
                      <a:ext uri="{0D108BD9-81ED-4DB2-BD59-A6C34878D82A}">
                        <a16:rowId xmlns:a16="http://schemas.microsoft.com/office/drawing/2014/main" val="2926628099"/>
                      </a:ext>
                    </a:extLst>
                  </a:tr>
                  <a:tr h="370840">
                    <a:tc>
                      <a:txBody>
                        <a:bodyPr/>
                        <a:lstStyle/>
                        <a:p>
                          <a:r>
                            <a:rPr lang="fr-FR" dirty="0">
                              <a:solidFill>
                                <a:schemeClr val="bg1"/>
                              </a:solidFill>
                            </a:rPr>
                            <a:t>Cellules dans le sous-sol martien (saumure)</a:t>
                          </a:r>
                        </a:p>
                      </a:txBody>
                      <a:tcPr>
                        <a:solidFill>
                          <a:schemeClr val="bg2">
                            <a:lumMod val="50000"/>
                          </a:schemeClr>
                        </a:solidFill>
                      </a:tcPr>
                    </a:tc>
                    <a:tc>
                      <a:txBody>
                        <a:bodyPr/>
                        <a:lstStyle/>
                        <a:p>
                          <a:r>
                            <a:rPr lang="fr-FR" dirty="0">
                              <a:solidFill>
                                <a:schemeClr val="bg1"/>
                              </a:solidFill>
                            </a:rPr>
                            <a:t>Cellules dans les océans</a:t>
                          </a:r>
                        </a:p>
                      </a:txBody>
                      <a:tcPr>
                        <a:solidFill>
                          <a:schemeClr val="bg2">
                            <a:lumMod val="50000"/>
                          </a:schemeClr>
                        </a:solidFill>
                      </a:tcPr>
                    </a:tc>
                    <a:extLst>
                      <a:ext uri="{0D108BD9-81ED-4DB2-BD59-A6C34878D82A}">
                        <a16:rowId xmlns:a16="http://schemas.microsoft.com/office/drawing/2014/main" val="3878740778"/>
                      </a:ext>
                    </a:extLst>
                  </a:tr>
                  <a:tr h="370840">
                    <a:tc>
                      <a:txBody>
                        <a:bodyPr/>
                        <a:lstStyle/>
                        <a:p>
                          <a:r>
                            <a:rPr lang="fr-FR" dirty="0">
                              <a:solidFill>
                                <a:schemeClr val="bg1"/>
                              </a:solidFill>
                            </a:rPr>
                            <a:t>Modèle climatique du </a:t>
                          </a:r>
                          <a:r>
                            <a:rPr lang="fr-FR" b="0" i="1" dirty="0">
                              <a:solidFill>
                                <a:schemeClr val="bg1"/>
                              </a:solidFill>
                              <a:hlinkClick r:id="rId3">
                                <a:extLst>
                                  <a:ext uri="{A12FA001-AC4F-418D-AE19-62706E023703}">
                                    <ahyp:hlinkClr xmlns:ahyp="http://schemas.microsoft.com/office/drawing/2018/hyperlinkcolor" val="tx"/>
                                  </a:ext>
                                </a:extLst>
                              </a:hlinkClick>
                            </a:rPr>
                            <a:t>Virtual </a:t>
                          </a:r>
                          <a:r>
                            <a:rPr lang="fr-FR" b="0" i="1" dirty="0" err="1">
                              <a:solidFill>
                                <a:schemeClr val="bg1"/>
                              </a:solidFill>
                              <a:hlinkClick r:id="rId3">
                                <a:extLst>
                                  <a:ext uri="{A12FA001-AC4F-418D-AE19-62706E023703}">
                                    <ahyp:hlinkClr xmlns:ahyp="http://schemas.microsoft.com/office/drawing/2018/hyperlinkcolor" val="tx"/>
                                  </a:ext>
                                </a:extLst>
                              </a:hlinkClick>
                            </a:rPr>
                            <a:t>Planetary</a:t>
                          </a:r>
                          <a:r>
                            <a:rPr lang="fr-FR" b="0" i="1" dirty="0">
                              <a:solidFill>
                                <a:schemeClr val="bg1"/>
                              </a:solidFill>
                              <a:hlinkClick r:id="rId3">
                                <a:extLst>
                                  <a:ext uri="{A12FA001-AC4F-418D-AE19-62706E023703}">
                                    <ahyp:hlinkClr xmlns:ahyp="http://schemas.microsoft.com/office/drawing/2018/hyperlinkcolor" val="tx"/>
                                  </a:ext>
                                </a:extLst>
                              </a:hlinkClick>
                            </a:rPr>
                            <a:t> </a:t>
                          </a:r>
                          <a:r>
                            <a:rPr lang="fr-FR" b="0" i="1" dirty="0" err="1">
                              <a:solidFill>
                                <a:schemeClr val="bg1"/>
                              </a:solidFill>
                              <a:hlinkClick r:id="rId3">
                                <a:extLst>
                                  <a:ext uri="{A12FA001-AC4F-418D-AE19-62706E023703}">
                                    <ahyp:hlinkClr xmlns:ahyp="http://schemas.microsoft.com/office/drawing/2018/hyperlinkcolor" val="tx"/>
                                  </a:ext>
                                </a:extLst>
                              </a:hlinkClick>
                            </a:rPr>
                            <a:t>Laboratory</a:t>
                          </a:r>
                          <a:r>
                            <a:rPr lang="fr-FR" b="0" i="1" dirty="0">
                              <a:solidFill>
                                <a:schemeClr val="bg1"/>
                              </a:solidFill>
                              <a:hlinkClick r:id="rId3">
                                <a:extLst>
                                  <a:ext uri="{A12FA001-AC4F-418D-AE19-62706E023703}">
                                    <ahyp:hlinkClr xmlns:ahyp="http://schemas.microsoft.com/office/drawing/2018/hyperlinkcolor" val="tx"/>
                                  </a:ext>
                                </a:extLst>
                              </a:hlinkClick>
                            </a:rPr>
                            <a:t> </a:t>
                          </a:r>
                          <a:endParaRPr lang="fr-FR" b="0" i="1" dirty="0">
                            <a:solidFill>
                              <a:schemeClr val="bg1"/>
                            </a:solidFill>
                          </a:endParaRPr>
                        </a:p>
                      </a:txBody>
                      <a:tcPr>
                        <a:solidFill>
                          <a:schemeClr val="accent2">
                            <a:lumMod val="50000"/>
                          </a:schemeClr>
                        </a:solidFill>
                      </a:tcPr>
                    </a:tc>
                    <a:tc>
                      <a:txBody>
                        <a:bodyPr/>
                        <a:lstStyle/>
                        <a:p>
                          <a:r>
                            <a:rPr lang="fr-FR" dirty="0">
                              <a:solidFill>
                                <a:schemeClr val="bg1"/>
                              </a:solidFill>
                            </a:rPr>
                            <a:t>Modèle climatique : </a:t>
                          </a:r>
                          <a:r>
                            <a:rPr lang="fr-FR" dirty="0" err="1">
                              <a:solidFill>
                                <a:schemeClr val="bg1"/>
                              </a:solidFill>
                            </a:rPr>
                            <a:t>Exok</a:t>
                          </a:r>
                          <a:r>
                            <a:rPr lang="fr-FR" dirty="0">
                              <a:solidFill>
                                <a:schemeClr val="bg1"/>
                              </a:solidFill>
                            </a:rPr>
                            <a:t> (1D), LMDZ (3D)</a:t>
                          </a:r>
                        </a:p>
                      </a:txBody>
                      <a:tcPr>
                        <a:solidFill>
                          <a:schemeClr val="accent2">
                            <a:lumMod val="50000"/>
                          </a:schemeClr>
                        </a:solidFill>
                      </a:tcPr>
                    </a:tc>
                    <a:extLst>
                      <a:ext uri="{0D108BD9-81ED-4DB2-BD59-A6C34878D82A}">
                        <a16:rowId xmlns:a16="http://schemas.microsoft.com/office/drawing/2014/main" val="750671737"/>
                      </a:ext>
                    </a:extLst>
                  </a:tr>
                  <a:tr h="370840">
                    <a:tc>
                      <a:txBody>
                        <a:bodyPr/>
                        <a:lstStyle/>
                        <a:p>
                          <a:r>
                            <a:rPr lang="fr-FR" b="0" i="0" dirty="0">
                              <a:solidFill>
                                <a:schemeClr val="bg1"/>
                              </a:solidFill>
                            </a:rPr>
                            <a:t>Pression : 0,5 – 3 bars</a:t>
                          </a:r>
                        </a:p>
                      </a:txBody>
                      <a:tcPr>
                        <a:solidFill>
                          <a:schemeClr val="bg2">
                            <a:lumMod val="50000"/>
                          </a:schemeClr>
                        </a:solidFill>
                      </a:tcPr>
                    </a:tc>
                    <a:tc>
                      <a:txBody>
                        <a:bodyPr/>
                        <a:lstStyle/>
                        <a:p>
                          <a:r>
                            <a:rPr lang="fr-FR" dirty="0">
                              <a:solidFill>
                                <a:schemeClr val="bg1"/>
                              </a:solidFill>
                            </a:rPr>
                            <a:t>Pression : 2 bars</a:t>
                          </a:r>
                        </a:p>
                      </a:txBody>
                      <a:tcPr>
                        <a:solidFill>
                          <a:schemeClr val="bg2">
                            <a:lumMod val="50000"/>
                          </a:schemeClr>
                        </a:solidFill>
                      </a:tcPr>
                    </a:tc>
                    <a:extLst>
                      <a:ext uri="{0D108BD9-81ED-4DB2-BD59-A6C34878D82A}">
                        <a16:rowId xmlns:a16="http://schemas.microsoft.com/office/drawing/2014/main" val="1761210805"/>
                      </a:ext>
                    </a:extLst>
                  </a:tr>
                  <a:tr h="370840">
                    <a:tc>
                      <a:txBody>
                        <a:bodyPr/>
                        <a:lstStyle/>
                        <a:p>
                          <a:r>
                            <a:rPr lang="fr-FR" b="0" i="0" dirty="0">
                              <a:solidFill>
                                <a:schemeClr val="bg1"/>
                              </a:solidFill>
                            </a:rPr>
                            <a:t>Composition atmosphérique : </a:t>
                          </a:r>
                        </a:p>
                        <a:p>
                          <a:r>
                            <a:rPr lang="fr-FR" b="0" i="1" dirty="0">
                              <a:solidFill>
                                <a:schemeClr val="bg1"/>
                              </a:solidFill>
                            </a:rPr>
                            <a:t>H2 : 0,003 – 0,1</a:t>
                          </a:r>
                        </a:p>
                        <a:p>
                          <a:r>
                            <a:rPr lang="fr-FR" b="0" i="1" dirty="0">
                              <a:solidFill>
                                <a:schemeClr val="bg1"/>
                              </a:solidFill>
                            </a:rPr>
                            <a:t>CH4 : 0,0001</a:t>
                          </a:r>
                        </a:p>
                        <a:p>
                          <a:r>
                            <a:rPr lang="fr-FR" b="0" i="1" dirty="0">
                              <a:solidFill>
                                <a:schemeClr val="bg1"/>
                              </a:solidFill>
                            </a:rPr>
                            <a:t>CO2 : </a:t>
                          </a:r>
                          <a14:m>
                            <m:oMath xmlns:m="http://schemas.openxmlformats.org/officeDocument/2006/math">
                              <m:r>
                                <a:rPr lang="fr-FR" b="0" i="1" dirty="0" smtClean="0">
                                  <a:solidFill>
                                    <a:schemeClr val="bg1"/>
                                  </a:solidFill>
                                  <a:latin typeface="Cambria Math" panose="02040503050406030204" pitchFamily="18" charset="0"/>
                                </a:rPr>
                                <m:t>[1−(</m:t>
                              </m:r>
                              <m:r>
                                <a:rPr lang="fr-FR" b="0" i="1" dirty="0" smtClean="0">
                                  <a:solidFill>
                                    <a:schemeClr val="bg1"/>
                                  </a:solidFill>
                                  <a:latin typeface="Cambria Math" panose="02040503050406030204" pitchFamily="18" charset="0"/>
                                </a:rPr>
                                <m:t>𝐻</m:t>
                              </m:r>
                              <m:r>
                                <a:rPr lang="fr-FR" b="0" i="1" dirty="0" smtClean="0">
                                  <a:solidFill>
                                    <a:schemeClr val="bg1"/>
                                  </a:solidFill>
                                  <a:latin typeface="Cambria Math" panose="02040503050406030204" pitchFamily="18" charset="0"/>
                                </a:rPr>
                                <m:t>2+</m:t>
                              </m:r>
                              <m:r>
                                <a:rPr lang="fr-FR" b="0" i="1" dirty="0" smtClean="0">
                                  <a:solidFill>
                                    <a:schemeClr val="bg1"/>
                                  </a:solidFill>
                                  <a:latin typeface="Cambria Math" panose="02040503050406030204" pitchFamily="18" charset="0"/>
                                </a:rPr>
                                <m:t>𝐶𝐻</m:t>
                              </m:r>
                              <m:r>
                                <a:rPr lang="fr-FR" b="0" i="1" dirty="0" smtClean="0">
                                  <a:solidFill>
                                    <a:schemeClr val="bg1"/>
                                  </a:solidFill>
                                  <a:latin typeface="Cambria Math" panose="02040503050406030204" pitchFamily="18" charset="0"/>
                                </a:rPr>
                                <m:t>4)] × 0,95</m:t>
                              </m:r>
                            </m:oMath>
                          </a14:m>
                          <a:endParaRPr lang="fr-FR" b="0"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1" dirty="0">
                              <a:solidFill>
                                <a:schemeClr val="bg1"/>
                              </a:solidFill>
                            </a:rPr>
                            <a:t>N2 : </a:t>
                          </a:r>
                          <a14:m>
                            <m:oMath xmlns:m="http://schemas.openxmlformats.org/officeDocument/2006/math">
                              <m:r>
                                <a:rPr lang="fr-FR" b="0" i="1" dirty="0" smtClean="0">
                                  <a:solidFill>
                                    <a:schemeClr val="bg1"/>
                                  </a:solidFill>
                                  <a:latin typeface="Cambria Math" panose="02040503050406030204" pitchFamily="18" charset="0"/>
                                </a:rPr>
                                <m:t>[1−(</m:t>
                              </m:r>
                              <m:r>
                                <a:rPr lang="fr-FR" b="0" i="1" dirty="0" smtClean="0">
                                  <a:solidFill>
                                    <a:schemeClr val="bg1"/>
                                  </a:solidFill>
                                  <a:latin typeface="Cambria Math" panose="02040503050406030204" pitchFamily="18" charset="0"/>
                                </a:rPr>
                                <m:t>𝐻</m:t>
                              </m:r>
                              <m:r>
                                <a:rPr lang="fr-FR" b="0" i="1" dirty="0" smtClean="0">
                                  <a:solidFill>
                                    <a:schemeClr val="bg1"/>
                                  </a:solidFill>
                                  <a:latin typeface="Cambria Math" panose="02040503050406030204" pitchFamily="18" charset="0"/>
                                </a:rPr>
                                <m:t>2+</m:t>
                              </m:r>
                              <m:r>
                                <a:rPr lang="fr-FR" b="0" i="1" dirty="0" smtClean="0">
                                  <a:solidFill>
                                    <a:schemeClr val="bg1"/>
                                  </a:solidFill>
                                  <a:latin typeface="Cambria Math" panose="02040503050406030204" pitchFamily="18" charset="0"/>
                                </a:rPr>
                                <m:t>𝐶𝐻</m:t>
                              </m:r>
                              <m:r>
                                <a:rPr lang="fr-FR" b="0" i="1" dirty="0" smtClean="0">
                                  <a:solidFill>
                                    <a:schemeClr val="bg1"/>
                                  </a:solidFill>
                                  <a:latin typeface="Cambria Math" panose="02040503050406030204" pitchFamily="18" charset="0"/>
                                </a:rPr>
                                <m:t>4)] × 0,05</m:t>
                              </m:r>
                            </m:oMath>
                          </a14:m>
                          <a:endParaRPr lang="fr-FR" b="0" i="1" dirty="0">
                            <a:solidFill>
                              <a:schemeClr val="bg1"/>
                            </a:solidFill>
                          </a:endParaRPr>
                        </a:p>
                      </a:txBody>
                      <a:tcPr>
                        <a:solidFill>
                          <a:schemeClr val="accent2">
                            <a:lumMod val="50000"/>
                          </a:schemeClr>
                        </a:solidFill>
                      </a:tcPr>
                    </a:tc>
                    <a:tc>
                      <a:txBody>
                        <a:bodyPr/>
                        <a:lstStyle/>
                        <a:p>
                          <a:r>
                            <a:rPr lang="fr-FR" b="0" i="0" dirty="0">
                              <a:solidFill>
                                <a:schemeClr val="bg1"/>
                              </a:solidFill>
                            </a:rPr>
                            <a:t>Composition atmosphérique : </a:t>
                          </a:r>
                        </a:p>
                        <a:p>
                          <a:r>
                            <a:rPr lang="fr-FR" b="0" i="1" dirty="0">
                              <a:solidFill>
                                <a:schemeClr val="bg1"/>
                              </a:solidFill>
                            </a:rPr>
                            <a:t>H2 : 0,15</a:t>
                          </a:r>
                        </a:p>
                        <a:p>
                          <a:r>
                            <a:rPr lang="fr-FR" b="0" i="1" dirty="0">
                              <a:solidFill>
                                <a:schemeClr val="bg1"/>
                              </a:solidFill>
                            </a:rPr>
                            <a:t>CH4 : 0</a:t>
                          </a:r>
                        </a:p>
                        <a:p>
                          <a:r>
                            <a:rPr lang="fr-FR" b="0" i="1" dirty="0">
                              <a:solidFill>
                                <a:schemeClr val="bg1"/>
                              </a:solidFill>
                            </a:rPr>
                            <a:t>CO2 : 0,81</a:t>
                          </a:r>
                        </a:p>
                        <a:p>
                          <a:r>
                            <a:rPr lang="fr-FR" b="0" i="1" dirty="0">
                              <a:solidFill>
                                <a:schemeClr val="bg1"/>
                              </a:solidFill>
                            </a:rPr>
                            <a:t>N2 : 0,04</a:t>
                          </a:r>
                        </a:p>
                      </a:txBody>
                      <a:tcPr>
                        <a:solidFill>
                          <a:schemeClr val="accent2">
                            <a:lumMod val="50000"/>
                          </a:schemeClr>
                        </a:solidFill>
                      </a:tcPr>
                    </a:tc>
                    <a:extLst>
                      <a:ext uri="{0D108BD9-81ED-4DB2-BD59-A6C34878D82A}">
                        <a16:rowId xmlns:a16="http://schemas.microsoft.com/office/drawing/2014/main" val="3105139085"/>
                      </a:ext>
                    </a:extLst>
                  </a:tr>
                  <a:tr h="373430">
                    <a:tc gridSpan="2">
                      <a:txBody>
                        <a:bodyPr/>
                        <a:lstStyle/>
                        <a:p>
                          <a:pPr algn="ctr"/>
                          <a:r>
                            <a:rPr lang="fr-FR" b="1" dirty="0">
                              <a:solidFill>
                                <a:schemeClr val="bg1"/>
                              </a:solidFill>
                            </a:rPr>
                            <a:t>Résultats</a:t>
                          </a:r>
                        </a:p>
                      </a:txBody>
                      <a:tcPr>
                        <a:solidFill>
                          <a:schemeClr val="tx1"/>
                        </a:solidFill>
                      </a:tcPr>
                    </a:tc>
                    <a:tc hMerge="1">
                      <a:txBody>
                        <a:bodyPr/>
                        <a:lstStyle/>
                        <a:p>
                          <a:endParaRPr lang="fr-FR" dirty="0">
                            <a:solidFill>
                              <a:sysClr val="windowText" lastClr="000000"/>
                            </a:solidFill>
                          </a:endParaRPr>
                        </a:p>
                      </a:txBody>
                      <a:tcPr>
                        <a:solidFill>
                          <a:schemeClr val="tx1"/>
                        </a:solidFill>
                      </a:tcPr>
                    </a:tc>
                    <a:extLst>
                      <a:ext uri="{0D108BD9-81ED-4DB2-BD59-A6C34878D82A}">
                        <a16:rowId xmlns:a16="http://schemas.microsoft.com/office/drawing/2014/main" val="172957864"/>
                      </a:ext>
                    </a:extLst>
                  </a:tr>
                  <a:tr h="370840">
                    <a:tc>
                      <a:txBody>
                        <a:bodyPr/>
                        <a:lstStyle/>
                        <a:p>
                          <a:r>
                            <a:rPr lang="fr-FR" dirty="0">
                              <a:solidFill>
                                <a:schemeClr val="bg1"/>
                              </a:solidFill>
                            </a:rPr>
                            <a:t>Refroidissement global</a:t>
                          </a:r>
                        </a:p>
                      </a:txBody>
                      <a:tcPr>
                        <a:solidFill>
                          <a:schemeClr val="bg2">
                            <a:lumMod val="50000"/>
                          </a:schemeClr>
                        </a:solidFill>
                      </a:tcPr>
                    </a:tc>
                    <a:tc>
                      <a:txBody>
                        <a:bodyPr/>
                        <a:lstStyle/>
                        <a:p>
                          <a:r>
                            <a:rPr lang="fr-FR" dirty="0">
                              <a:solidFill>
                                <a:schemeClr val="bg1"/>
                              </a:solidFill>
                            </a:rPr>
                            <a:t>Refroidissement global</a:t>
                          </a:r>
                        </a:p>
                      </a:txBody>
                      <a:tcPr>
                        <a:solidFill>
                          <a:schemeClr val="bg2">
                            <a:lumMod val="50000"/>
                          </a:schemeClr>
                        </a:solidFill>
                      </a:tcPr>
                    </a:tc>
                    <a:extLst>
                      <a:ext uri="{0D108BD9-81ED-4DB2-BD59-A6C34878D82A}">
                        <a16:rowId xmlns:a16="http://schemas.microsoft.com/office/drawing/2014/main" val="1348591559"/>
                      </a:ext>
                    </a:extLst>
                  </a:tr>
                  <a:tr h="370840">
                    <a:tc>
                      <a:txBody>
                        <a:bodyPr/>
                        <a:lstStyle/>
                        <a:p>
                          <a:r>
                            <a:rPr lang="fr-FR" dirty="0">
                              <a:solidFill>
                                <a:schemeClr val="bg1"/>
                              </a:solidFill>
                            </a:rPr>
                            <a:t>100 000 ans pour refroidir la planète</a:t>
                          </a:r>
                        </a:p>
                      </a:txBody>
                      <a:tcPr>
                        <a:solidFill>
                          <a:schemeClr val="accent2">
                            <a:lumMod val="50000"/>
                          </a:schemeClr>
                        </a:solidFill>
                      </a:tcPr>
                    </a:tc>
                    <a:tc>
                      <a:txBody>
                        <a:bodyPr/>
                        <a:lstStyle/>
                        <a:p>
                          <a:r>
                            <a:rPr lang="fr-FR" dirty="0">
                              <a:solidFill>
                                <a:schemeClr val="bg1"/>
                              </a:solidFill>
                            </a:rPr>
                            <a:t>1000 ans pour refroidir la planète</a:t>
                          </a:r>
                        </a:p>
                      </a:txBody>
                      <a:tcPr>
                        <a:solidFill>
                          <a:schemeClr val="accent2">
                            <a:lumMod val="50000"/>
                          </a:schemeClr>
                        </a:solidFill>
                      </a:tcPr>
                    </a:tc>
                    <a:extLst>
                      <a:ext uri="{0D108BD9-81ED-4DB2-BD59-A6C34878D82A}">
                        <a16:rowId xmlns:a16="http://schemas.microsoft.com/office/drawing/2014/main" val="1486260169"/>
                      </a:ext>
                    </a:extLst>
                  </a:tr>
                </a:tbl>
              </a:graphicData>
            </a:graphic>
          </p:graphicFrame>
        </mc:Choice>
        <mc:Fallback xmlns="">
          <p:graphicFrame>
            <p:nvGraphicFramePr>
              <p:cNvPr id="3" name="Tableau 2">
                <a:extLst>
                  <a:ext uri="{FF2B5EF4-FFF2-40B4-BE49-F238E27FC236}">
                    <a16:creationId xmlns:a16="http://schemas.microsoft.com/office/drawing/2014/main" id="{2054738A-0A48-92D8-7E6D-40B485A1EC60}"/>
                  </a:ext>
                </a:extLst>
              </p:cNvPr>
              <p:cNvGraphicFramePr>
                <a:graphicFrameLocks noGrp="1"/>
              </p:cNvGraphicFramePr>
              <p:nvPr>
                <p:extLst>
                  <p:ext uri="{D42A27DB-BD31-4B8C-83A1-F6EECF244321}">
                    <p14:modId xmlns:p14="http://schemas.microsoft.com/office/powerpoint/2010/main" val="2242824028"/>
                  </p:ext>
                </p:extLst>
              </p:nvPr>
            </p:nvGraphicFramePr>
            <p:xfrm>
              <a:off x="1018390" y="1027405"/>
              <a:ext cx="10155220" cy="4803190"/>
            </p:xfrm>
            <a:graphic>
              <a:graphicData uri="http://schemas.openxmlformats.org/drawingml/2006/table">
                <a:tbl>
                  <a:tblPr firstRow="1" bandRow="1">
                    <a:tableStyleId>{21E4AEA4-8DFA-4A89-87EB-49C32662AFE0}</a:tableStyleId>
                  </a:tblPr>
                  <a:tblGrid>
                    <a:gridCol w="5077610">
                      <a:extLst>
                        <a:ext uri="{9D8B030D-6E8A-4147-A177-3AD203B41FA5}">
                          <a16:colId xmlns:a16="http://schemas.microsoft.com/office/drawing/2014/main" val="2545880051"/>
                        </a:ext>
                      </a:extLst>
                    </a:gridCol>
                    <a:gridCol w="5077610">
                      <a:extLst>
                        <a:ext uri="{9D8B030D-6E8A-4147-A177-3AD203B41FA5}">
                          <a16:colId xmlns:a16="http://schemas.microsoft.com/office/drawing/2014/main" val="420128130"/>
                        </a:ext>
                      </a:extLst>
                    </a:gridCol>
                  </a:tblGrid>
                  <a:tr h="370840">
                    <a:tc>
                      <a:txBody>
                        <a:bodyPr/>
                        <a:lstStyle/>
                        <a:p>
                          <a:pPr algn="ctr"/>
                          <a:r>
                            <a:rPr lang="fr-FR" dirty="0" err="1"/>
                            <a:t>Sauterey</a:t>
                          </a:r>
                          <a:r>
                            <a:rPr lang="fr-FR" dirty="0"/>
                            <a:t> et al. 2022</a:t>
                          </a:r>
                        </a:p>
                      </a:txBody>
                      <a:tcPr>
                        <a:solidFill>
                          <a:schemeClr val="tx1"/>
                        </a:solidFill>
                      </a:tcPr>
                    </a:tc>
                    <a:tc>
                      <a:txBody>
                        <a:bodyPr/>
                        <a:lstStyle/>
                        <a:p>
                          <a:pPr algn="ctr"/>
                          <a:r>
                            <a:rPr lang="fr-FR" dirty="0"/>
                            <a:t>Cette étude</a:t>
                          </a:r>
                        </a:p>
                      </a:txBody>
                      <a:tcPr>
                        <a:solidFill>
                          <a:schemeClr val="tx1"/>
                        </a:solidFill>
                      </a:tcPr>
                    </a:tc>
                    <a:extLst>
                      <a:ext uri="{0D108BD9-81ED-4DB2-BD59-A6C34878D82A}">
                        <a16:rowId xmlns:a16="http://schemas.microsoft.com/office/drawing/2014/main" val="3623842114"/>
                      </a:ext>
                    </a:extLst>
                  </a:tr>
                  <a:tr h="370840">
                    <a:tc gridSpan="2">
                      <a:txBody>
                        <a:bodyPr/>
                        <a:lstStyle/>
                        <a:p>
                          <a:pPr algn="ctr"/>
                          <a:r>
                            <a:rPr lang="fr-FR" b="1" dirty="0">
                              <a:solidFill>
                                <a:schemeClr val="bg1"/>
                              </a:solidFill>
                            </a:rPr>
                            <a:t>Modèle</a:t>
                          </a:r>
                        </a:p>
                      </a:txBody>
                      <a:tcPr>
                        <a:solidFill>
                          <a:schemeClr val="tx1"/>
                        </a:solidFill>
                      </a:tcPr>
                    </a:tc>
                    <a:tc hMerge="1">
                      <a:txBody>
                        <a:bodyPr/>
                        <a:lstStyle/>
                        <a:p>
                          <a:endParaRPr lang="fr-FR" dirty="0"/>
                        </a:p>
                      </a:txBody>
                      <a:tcPr>
                        <a:solidFill>
                          <a:schemeClr val="tx1"/>
                        </a:solidFill>
                      </a:tcPr>
                    </a:tc>
                    <a:extLst>
                      <a:ext uri="{0D108BD9-81ED-4DB2-BD59-A6C34878D82A}">
                        <a16:rowId xmlns:a16="http://schemas.microsoft.com/office/drawing/2014/main" val="2188704751"/>
                      </a:ext>
                    </a:extLst>
                  </a:tr>
                  <a:tr h="370840">
                    <a:tc>
                      <a:txBody>
                        <a:bodyPr/>
                        <a:lstStyle/>
                        <a:p>
                          <a:r>
                            <a:rPr lang="fr-FR" dirty="0">
                              <a:solidFill>
                                <a:schemeClr val="bg1"/>
                              </a:solidFill>
                            </a:rPr>
                            <a:t>1D</a:t>
                          </a:r>
                        </a:p>
                      </a:txBody>
                      <a:tcPr>
                        <a:solidFill>
                          <a:schemeClr val="accent2">
                            <a:lumMod val="50000"/>
                          </a:schemeClr>
                        </a:solidFill>
                      </a:tcPr>
                    </a:tc>
                    <a:tc>
                      <a:txBody>
                        <a:bodyPr/>
                        <a:lstStyle/>
                        <a:p>
                          <a:r>
                            <a:rPr lang="fr-FR" dirty="0">
                              <a:solidFill>
                                <a:schemeClr val="bg1"/>
                              </a:solidFill>
                            </a:rPr>
                            <a:t>1D (Objectif 3D)</a:t>
                          </a:r>
                        </a:p>
                      </a:txBody>
                      <a:tcPr>
                        <a:solidFill>
                          <a:schemeClr val="accent2">
                            <a:lumMod val="50000"/>
                          </a:schemeClr>
                        </a:solidFill>
                      </a:tcPr>
                    </a:tc>
                    <a:extLst>
                      <a:ext uri="{0D108BD9-81ED-4DB2-BD59-A6C34878D82A}">
                        <a16:rowId xmlns:a16="http://schemas.microsoft.com/office/drawing/2014/main" val="2926628099"/>
                      </a:ext>
                    </a:extLst>
                  </a:tr>
                  <a:tr h="370840">
                    <a:tc>
                      <a:txBody>
                        <a:bodyPr/>
                        <a:lstStyle/>
                        <a:p>
                          <a:r>
                            <a:rPr lang="fr-FR" dirty="0">
                              <a:solidFill>
                                <a:schemeClr val="bg1"/>
                              </a:solidFill>
                            </a:rPr>
                            <a:t>Cellules dans le sous-sol martien (saumure)</a:t>
                          </a:r>
                        </a:p>
                      </a:txBody>
                      <a:tcPr>
                        <a:solidFill>
                          <a:schemeClr val="bg2">
                            <a:lumMod val="50000"/>
                          </a:schemeClr>
                        </a:solidFill>
                      </a:tcPr>
                    </a:tc>
                    <a:tc>
                      <a:txBody>
                        <a:bodyPr/>
                        <a:lstStyle/>
                        <a:p>
                          <a:r>
                            <a:rPr lang="fr-FR" dirty="0">
                              <a:solidFill>
                                <a:schemeClr val="bg1"/>
                              </a:solidFill>
                            </a:rPr>
                            <a:t>Cellules dans les océans</a:t>
                          </a:r>
                        </a:p>
                      </a:txBody>
                      <a:tcPr>
                        <a:solidFill>
                          <a:schemeClr val="bg2">
                            <a:lumMod val="50000"/>
                          </a:schemeClr>
                        </a:solidFill>
                      </a:tcPr>
                    </a:tc>
                    <a:extLst>
                      <a:ext uri="{0D108BD9-81ED-4DB2-BD59-A6C34878D82A}">
                        <a16:rowId xmlns:a16="http://schemas.microsoft.com/office/drawing/2014/main" val="3878740778"/>
                      </a:ext>
                    </a:extLst>
                  </a:tr>
                  <a:tr h="370840">
                    <a:tc>
                      <a:txBody>
                        <a:bodyPr/>
                        <a:lstStyle/>
                        <a:p>
                          <a:r>
                            <a:rPr lang="fr-FR" dirty="0">
                              <a:solidFill>
                                <a:schemeClr val="bg1"/>
                              </a:solidFill>
                            </a:rPr>
                            <a:t>Modèle climatique du </a:t>
                          </a:r>
                          <a:r>
                            <a:rPr lang="fr-FR" b="0" i="1" dirty="0">
                              <a:solidFill>
                                <a:schemeClr val="bg1"/>
                              </a:solidFill>
                              <a:hlinkClick r:id="rId4">
                                <a:extLst>
                                  <a:ext uri="{A12FA001-AC4F-418D-AE19-62706E023703}">
                                    <ahyp:hlinkClr xmlns:ahyp="http://schemas.microsoft.com/office/drawing/2018/hyperlinkcolor" val="tx"/>
                                  </a:ext>
                                </a:extLst>
                              </a:hlinkClick>
                            </a:rPr>
                            <a:t>Virtual </a:t>
                          </a:r>
                          <a:r>
                            <a:rPr lang="fr-FR" b="0" i="1" dirty="0" err="1">
                              <a:solidFill>
                                <a:schemeClr val="bg1"/>
                              </a:solidFill>
                              <a:hlinkClick r:id="rId4">
                                <a:extLst>
                                  <a:ext uri="{A12FA001-AC4F-418D-AE19-62706E023703}">
                                    <ahyp:hlinkClr xmlns:ahyp="http://schemas.microsoft.com/office/drawing/2018/hyperlinkcolor" val="tx"/>
                                  </a:ext>
                                </a:extLst>
                              </a:hlinkClick>
                            </a:rPr>
                            <a:t>Planetary</a:t>
                          </a:r>
                          <a:r>
                            <a:rPr lang="fr-FR" b="0" i="1" dirty="0">
                              <a:solidFill>
                                <a:schemeClr val="bg1"/>
                              </a:solidFill>
                              <a:hlinkClick r:id="rId4">
                                <a:extLst>
                                  <a:ext uri="{A12FA001-AC4F-418D-AE19-62706E023703}">
                                    <ahyp:hlinkClr xmlns:ahyp="http://schemas.microsoft.com/office/drawing/2018/hyperlinkcolor" val="tx"/>
                                  </a:ext>
                                </a:extLst>
                              </a:hlinkClick>
                            </a:rPr>
                            <a:t> </a:t>
                          </a:r>
                          <a:r>
                            <a:rPr lang="fr-FR" b="0" i="1" dirty="0" err="1">
                              <a:solidFill>
                                <a:schemeClr val="bg1"/>
                              </a:solidFill>
                              <a:hlinkClick r:id="rId4">
                                <a:extLst>
                                  <a:ext uri="{A12FA001-AC4F-418D-AE19-62706E023703}">
                                    <ahyp:hlinkClr xmlns:ahyp="http://schemas.microsoft.com/office/drawing/2018/hyperlinkcolor" val="tx"/>
                                  </a:ext>
                                </a:extLst>
                              </a:hlinkClick>
                            </a:rPr>
                            <a:t>Laboratory</a:t>
                          </a:r>
                          <a:r>
                            <a:rPr lang="fr-FR" b="0" i="1" dirty="0">
                              <a:solidFill>
                                <a:schemeClr val="bg1"/>
                              </a:solidFill>
                              <a:hlinkClick r:id="rId4">
                                <a:extLst>
                                  <a:ext uri="{A12FA001-AC4F-418D-AE19-62706E023703}">
                                    <ahyp:hlinkClr xmlns:ahyp="http://schemas.microsoft.com/office/drawing/2018/hyperlinkcolor" val="tx"/>
                                  </a:ext>
                                </a:extLst>
                              </a:hlinkClick>
                            </a:rPr>
                            <a:t> </a:t>
                          </a:r>
                          <a:endParaRPr lang="fr-FR" b="0" i="1" dirty="0">
                            <a:solidFill>
                              <a:schemeClr val="bg1"/>
                            </a:solidFill>
                          </a:endParaRPr>
                        </a:p>
                      </a:txBody>
                      <a:tcPr>
                        <a:solidFill>
                          <a:schemeClr val="accent2">
                            <a:lumMod val="50000"/>
                          </a:schemeClr>
                        </a:solidFill>
                      </a:tcPr>
                    </a:tc>
                    <a:tc>
                      <a:txBody>
                        <a:bodyPr/>
                        <a:lstStyle/>
                        <a:p>
                          <a:r>
                            <a:rPr lang="fr-FR" dirty="0">
                              <a:solidFill>
                                <a:schemeClr val="bg1"/>
                              </a:solidFill>
                            </a:rPr>
                            <a:t>Modèle climatique : </a:t>
                          </a:r>
                          <a:r>
                            <a:rPr lang="fr-FR" dirty="0" err="1">
                              <a:solidFill>
                                <a:schemeClr val="bg1"/>
                              </a:solidFill>
                            </a:rPr>
                            <a:t>Exok</a:t>
                          </a:r>
                          <a:r>
                            <a:rPr lang="fr-FR" dirty="0">
                              <a:solidFill>
                                <a:schemeClr val="bg1"/>
                              </a:solidFill>
                            </a:rPr>
                            <a:t> (1D), LMDZ (3D)</a:t>
                          </a:r>
                        </a:p>
                      </a:txBody>
                      <a:tcPr>
                        <a:solidFill>
                          <a:schemeClr val="accent2">
                            <a:lumMod val="50000"/>
                          </a:schemeClr>
                        </a:solidFill>
                      </a:tcPr>
                    </a:tc>
                    <a:extLst>
                      <a:ext uri="{0D108BD9-81ED-4DB2-BD59-A6C34878D82A}">
                        <a16:rowId xmlns:a16="http://schemas.microsoft.com/office/drawing/2014/main" val="750671737"/>
                      </a:ext>
                    </a:extLst>
                  </a:tr>
                  <a:tr h="370840">
                    <a:tc>
                      <a:txBody>
                        <a:bodyPr/>
                        <a:lstStyle/>
                        <a:p>
                          <a:r>
                            <a:rPr lang="fr-FR" b="0" i="0" dirty="0">
                              <a:solidFill>
                                <a:schemeClr val="bg1"/>
                              </a:solidFill>
                            </a:rPr>
                            <a:t>Pression : 0,5 – 3 bars</a:t>
                          </a:r>
                        </a:p>
                      </a:txBody>
                      <a:tcPr>
                        <a:solidFill>
                          <a:schemeClr val="bg2">
                            <a:lumMod val="50000"/>
                          </a:schemeClr>
                        </a:solidFill>
                      </a:tcPr>
                    </a:tc>
                    <a:tc>
                      <a:txBody>
                        <a:bodyPr/>
                        <a:lstStyle/>
                        <a:p>
                          <a:r>
                            <a:rPr lang="fr-FR" dirty="0">
                              <a:solidFill>
                                <a:schemeClr val="bg1"/>
                              </a:solidFill>
                            </a:rPr>
                            <a:t>Pression : 2 bars</a:t>
                          </a:r>
                        </a:p>
                      </a:txBody>
                      <a:tcPr>
                        <a:solidFill>
                          <a:schemeClr val="bg2">
                            <a:lumMod val="50000"/>
                          </a:schemeClr>
                        </a:solidFill>
                      </a:tcPr>
                    </a:tc>
                    <a:extLst>
                      <a:ext uri="{0D108BD9-81ED-4DB2-BD59-A6C34878D82A}">
                        <a16:rowId xmlns:a16="http://schemas.microsoft.com/office/drawing/2014/main" val="1761210805"/>
                      </a:ext>
                    </a:extLst>
                  </a:tr>
                  <a:tr h="1463040">
                    <a:tc>
                      <a:txBody>
                        <a:bodyPr/>
                        <a:lstStyle/>
                        <a:p>
                          <a:endParaRPr lang="fr-FR"/>
                        </a:p>
                      </a:txBody>
                      <a:tcPr>
                        <a:blipFill>
                          <a:blip r:embed="rId5"/>
                          <a:stretch>
                            <a:fillRect l="-120" t="-153527" r="-100600" b="-82158"/>
                          </a:stretch>
                        </a:blipFill>
                      </a:tcPr>
                    </a:tc>
                    <a:tc>
                      <a:txBody>
                        <a:bodyPr/>
                        <a:lstStyle/>
                        <a:p>
                          <a:r>
                            <a:rPr lang="fr-FR" b="0" i="0" dirty="0">
                              <a:solidFill>
                                <a:schemeClr val="bg1"/>
                              </a:solidFill>
                            </a:rPr>
                            <a:t>Composition atmosphérique : </a:t>
                          </a:r>
                        </a:p>
                        <a:p>
                          <a:r>
                            <a:rPr lang="fr-FR" b="0" i="1" dirty="0">
                              <a:solidFill>
                                <a:schemeClr val="bg1"/>
                              </a:solidFill>
                            </a:rPr>
                            <a:t>H2 : 0,15</a:t>
                          </a:r>
                        </a:p>
                        <a:p>
                          <a:r>
                            <a:rPr lang="fr-FR" b="0" i="1" dirty="0">
                              <a:solidFill>
                                <a:schemeClr val="bg1"/>
                              </a:solidFill>
                            </a:rPr>
                            <a:t>CH4 : 0</a:t>
                          </a:r>
                        </a:p>
                        <a:p>
                          <a:r>
                            <a:rPr lang="fr-FR" b="0" i="1" dirty="0">
                              <a:solidFill>
                                <a:schemeClr val="bg1"/>
                              </a:solidFill>
                            </a:rPr>
                            <a:t>CO2 : 0,81</a:t>
                          </a:r>
                        </a:p>
                        <a:p>
                          <a:r>
                            <a:rPr lang="fr-FR" b="0" i="1" dirty="0">
                              <a:solidFill>
                                <a:schemeClr val="bg1"/>
                              </a:solidFill>
                            </a:rPr>
                            <a:t>N2 : 0,04</a:t>
                          </a:r>
                        </a:p>
                      </a:txBody>
                      <a:tcPr>
                        <a:solidFill>
                          <a:schemeClr val="accent2">
                            <a:lumMod val="50000"/>
                          </a:schemeClr>
                        </a:solidFill>
                      </a:tcPr>
                    </a:tc>
                    <a:extLst>
                      <a:ext uri="{0D108BD9-81ED-4DB2-BD59-A6C34878D82A}">
                        <a16:rowId xmlns:a16="http://schemas.microsoft.com/office/drawing/2014/main" val="3105139085"/>
                      </a:ext>
                    </a:extLst>
                  </a:tr>
                  <a:tr h="373430">
                    <a:tc gridSpan="2">
                      <a:txBody>
                        <a:bodyPr/>
                        <a:lstStyle/>
                        <a:p>
                          <a:pPr algn="ctr"/>
                          <a:r>
                            <a:rPr lang="fr-FR" b="1" dirty="0">
                              <a:solidFill>
                                <a:schemeClr val="bg1"/>
                              </a:solidFill>
                            </a:rPr>
                            <a:t>Résultats</a:t>
                          </a:r>
                        </a:p>
                      </a:txBody>
                      <a:tcPr>
                        <a:solidFill>
                          <a:schemeClr val="tx1"/>
                        </a:solidFill>
                      </a:tcPr>
                    </a:tc>
                    <a:tc hMerge="1">
                      <a:txBody>
                        <a:bodyPr/>
                        <a:lstStyle/>
                        <a:p>
                          <a:endParaRPr lang="fr-FR" dirty="0">
                            <a:solidFill>
                              <a:sysClr val="windowText" lastClr="000000"/>
                            </a:solidFill>
                          </a:endParaRPr>
                        </a:p>
                      </a:txBody>
                      <a:tcPr>
                        <a:solidFill>
                          <a:schemeClr val="tx1"/>
                        </a:solidFill>
                      </a:tcPr>
                    </a:tc>
                    <a:extLst>
                      <a:ext uri="{0D108BD9-81ED-4DB2-BD59-A6C34878D82A}">
                        <a16:rowId xmlns:a16="http://schemas.microsoft.com/office/drawing/2014/main" val="172957864"/>
                      </a:ext>
                    </a:extLst>
                  </a:tr>
                  <a:tr h="370840">
                    <a:tc>
                      <a:txBody>
                        <a:bodyPr/>
                        <a:lstStyle/>
                        <a:p>
                          <a:r>
                            <a:rPr lang="fr-FR" dirty="0">
                              <a:solidFill>
                                <a:schemeClr val="bg1"/>
                              </a:solidFill>
                            </a:rPr>
                            <a:t>Refroidissement global</a:t>
                          </a:r>
                        </a:p>
                      </a:txBody>
                      <a:tcPr>
                        <a:solidFill>
                          <a:schemeClr val="bg2">
                            <a:lumMod val="50000"/>
                          </a:schemeClr>
                        </a:solidFill>
                      </a:tcPr>
                    </a:tc>
                    <a:tc>
                      <a:txBody>
                        <a:bodyPr/>
                        <a:lstStyle/>
                        <a:p>
                          <a:r>
                            <a:rPr lang="fr-FR" dirty="0">
                              <a:solidFill>
                                <a:schemeClr val="bg1"/>
                              </a:solidFill>
                            </a:rPr>
                            <a:t>Refroidissement global</a:t>
                          </a:r>
                        </a:p>
                      </a:txBody>
                      <a:tcPr>
                        <a:solidFill>
                          <a:schemeClr val="bg2">
                            <a:lumMod val="50000"/>
                          </a:schemeClr>
                        </a:solidFill>
                      </a:tcPr>
                    </a:tc>
                    <a:extLst>
                      <a:ext uri="{0D108BD9-81ED-4DB2-BD59-A6C34878D82A}">
                        <a16:rowId xmlns:a16="http://schemas.microsoft.com/office/drawing/2014/main" val="1348591559"/>
                      </a:ext>
                    </a:extLst>
                  </a:tr>
                  <a:tr h="370840">
                    <a:tc>
                      <a:txBody>
                        <a:bodyPr/>
                        <a:lstStyle/>
                        <a:p>
                          <a:r>
                            <a:rPr lang="fr-FR" dirty="0">
                              <a:solidFill>
                                <a:schemeClr val="bg1"/>
                              </a:solidFill>
                            </a:rPr>
                            <a:t>100 000 ans pour refroidir la planète</a:t>
                          </a:r>
                        </a:p>
                      </a:txBody>
                      <a:tcPr>
                        <a:solidFill>
                          <a:schemeClr val="accent2">
                            <a:lumMod val="50000"/>
                          </a:schemeClr>
                        </a:solidFill>
                      </a:tcPr>
                    </a:tc>
                    <a:tc>
                      <a:txBody>
                        <a:bodyPr/>
                        <a:lstStyle/>
                        <a:p>
                          <a:r>
                            <a:rPr lang="fr-FR" dirty="0">
                              <a:solidFill>
                                <a:schemeClr val="bg1"/>
                              </a:solidFill>
                            </a:rPr>
                            <a:t>1000 ans pour refroidir la planète</a:t>
                          </a:r>
                        </a:p>
                      </a:txBody>
                      <a:tcPr>
                        <a:solidFill>
                          <a:schemeClr val="accent2">
                            <a:lumMod val="50000"/>
                          </a:schemeClr>
                        </a:solidFill>
                      </a:tcPr>
                    </a:tc>
                    <a:extLst>
                      <a:ext uri="{0D108BD9-81ED-4DB2-BD59-A6C34878D82A}">
                        <a16:rowId xmlns:a16="http://schemas.microsoft.com/office/drawing/2014/main" val="1486260169"/>
                      </a:ext>
                    </a:extLst>
                  </a:tr>
                </a:tbl>
              </a:graphicData>
            </a:graphic>
          </p:graphicFrame>
        </mc:Fallback>
      </mc:AlternateContent>
    </p:spTree>
    <p:extLst>
      <p:ext uri="{BB962C8B-B14F-4D97-AF65-F5344CB8AC3E}">
        <p14:creationId xmlns:p14="http://schemas.microsoft.com/office/powerpoint/2010/main" val="1694482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E81F4-C874-6830-14DF-3C221DA2E676}"/>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82BD3654-246A-D6F5-C356-C9FF406FBEC2}"/>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Résultats du modèle biologique</a:t>
            </a:r>
          </a:p>
        </p:txBody>
      </p:sp>
      <p:pic>
        <p:nvPicPr>
          <p:cNvPr id="3" name="Image 2">
            <a:extLst>
              <a:ext uri="{FF2B5EF4-FFF2-40B4-BE49-F238E27FC236}">
                <a16:creationId xmlns:a16="http://schemas.microsoft.com/office/drawing/2014/main" id="{F2081DDF-37D0-0136-F950-5033F6DD5F94}"/>
              </a:ext>
            </a:extLst>
          </p:cNvPr>
          <p:cNvPicPr>
            <a:picLocks noChangeAspect="1"/>
          </p:cNvPicPr>
          <p:nvPr/>
        </p:nvPicPr>
        <p:blipFill>
          <a:blip r:embed="rId2"/>
          <a:stretch>
            <a:fillRect/>
          </a:stretch>
        </p:blipFill>
        <p:spPr>
          <a:xfrm>
            <a:off x="1266151" y="599680"/>
            <a:ext cx="9659698" cy="5658640"/>
          </a:xfrm>
          <a:prstGeom prst="rect">
            <a:avLst/>
          </a:prstGeom>
        </p:spPr>
      </p:pic>
    </p:spTree>
    <p:extLst>
      <p:ext uri="{BB962C8B-B14F-4D97-AF65-F5344CB8AC3E}">
        <p14:creationId xmlns:p14="http://schemas.microsoft.com/office/powerpoint/2010/main" val="54098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797E-6269-5862-3A1A-FD8A2D099AE4}"/>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D7401772-282E-42AD-A5A7-5D3FFCF86FC1}"/>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Spectres créés par </a:t>
            </a:r>
            <a:r>
              <a:rPr lang="fr-FR" sz="2400" dirty="0" err="1">
                <a:solidFill>
                  <a:schemeClr val="bg1"/>
                </a:solidFill>
              </a:rPr>
              <a:t>Exok</a:t>
            </a:r>
            <a:endParaRPr lang="fr-FR" sz="2400" dirty="0">
              <a:solidFill>
                <a:schemeClr val="bg1"/>
              </a:solidFill>
            </a:endParaRPr>
          </a:p>
        </p:txBody>
      </p:sp>
      <p:pic>
        <p:nvPicPr>
          <p:cNvPr id="8" name="Image 7">
            <a:extLst>
              <a:ext uri="{FF2B5EF4-FFF2-40B4-BE49-F238E27FC236}">
                <a16:creationId xmlns:a16="http://schemas.microsoft.com/office/drawing/2014/main" id="{F7C62042-CDE9-C1F7-6761-9BD11ABC90E6}"/>
              </a:ext>
            </a:extLst>
          </p:cNvPr>
          <p:cNvPicPr>
            <a:picLocks noChangeAspect="1"/>
          </p:cNvPicPr>
          <p:nvPr/>
        </p:nvPicPr>
        <p:blipFill>
          <a:blip r:embed="rId2"/>
          <a:stretch>
            <a:fillRect/>
          </a:stretch>
        </p:blipFill>
        <p:spPr>
          <a:xfrm>
            <a:off x="10798033" y="388148"/>
            <a:ext cx="961348" cy="961348"/>
          </a:xfrm>
          <a:prstGeom prst="rect">
            <a:avLst/>
          </a:prstGeom>
        </p:spPr>
      </p:pic>
      <p:pic>
        <p:nvPicPr>
          <p:cNvPr id="3" name="Image 2">
            <a:extLst>
              <a:ext uri="{FF2B5EF4-FFF2-40B4-BE49-F238E27FC236}">
                <a16:creationId xmlns:a16="http://schemas.microsoft.com/office/drawing/2014/main" id="{AF3BA41B-6AE6-A2EB-8EB8-218C74402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088" y="1853622"/>
            <a:ext cx="10698068" cy="4143953"/>
          </a:xfrm>
          <a:prstGeom prst="rect">
            <a:avLst/>
          </a:prstGeom>
        </p:spPr>
      </p:pic>
      <p:sp>
        <p:nvSpPr>
          <p:cNvPr id="4" name="ZoneTexte 3">
            <a:extLst>
              <a:ext uri="{FF2B5EF4-FFF2-40B4-BE49-F238E27FC236}">
                <a16:creationId xmlns:a16="http://schemas.microsoft.com/office/drawing/2014/main" id="{E95369DF-13E4-6CB5-6EFB-47E41AB1C6D0}"/>
              </a:ext>
            </a:extLst>
          </p:cNvPr>
          <p:cNvSpPr txBox="1"/>
          <p:nvPr/>
        </p:nvSpPr>
        <p:spPr>
          <a:xfrm flipH="1">
            <a:off x="172122" y="981821"/>
            <a:ext cx="2893807" cy="908864"/>
          </a:xfrm>
          <a:prstGeom prst="wedgeEllipseCallout">
            <a:avLst/>
          </a:prstGeom>
          <a:solidFill>
            <a:schemeClr val="accent2">
              <a:lumMod val="50000"/>
            </a:schemeClr>
          </a:solidFill>
          <a:ln>
            <a:solidFill>
              <a:schemeClr val="bg1"/>
            </a:solidFill>
          </a:ln>
        </p:spPr>
        <p:txBody>
          <a:bodyPr wrap="square" rtlCol="0">
            <a:spAutoFit/>
          </a:bodyPr>
          <a:lstStyle/>
          <a:p>
            <a:r>
              <a:rPr lang="fr-FR" dirty="0">
                <a:solidFill>
                  <a:schemeClr val="bg1"/>
                </a:solidFill>
              </a:rPr>
              <a:t>Table d’absorption tirées de HITRAN</a:t>
            </a:r>
          </a:p>
        </p:txBody>
      </p:sp>
    </p:spTree>
    <p:extLst>
      <p:ext uri="{BB962C8B-B14F-4D97-AF65-F5344CB8AC3E}">
        <p14:creationId xmlns:p14="http://schemas.microsoft.com/office/powerpoint/2010/main" val="269970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E5F4A-1B44-7FA0-5373-E70904BED579}"/>
            </a:ext>
          </a:extLst>
        </p:cNvPr>
        <p:cNvGrpSpPr/>
        <p:nvPr/>
      </p:nvGrpSpPr>
      <p:grpSpPr>
        <a:xfrm>
          <a:off x="0" y="0"/>
          <a:ext cx="0" cy="0"/>
          <a:chOff x="0" y="0"/>
          <a:chExt cx="0" cy="0"/>
        </a:xfrm>
      </p:grpSpPr>
      <p:grpSp>
        <p:nvGrpSpPr>
          <p:cNvPr id="33" name="Groupe 32">
            <a:extLst>
              <a:ext uri="{FF2B5EF4-FFF2-40B4-BE49-F238E27FC236}">
                <a16:creationId xmlns:a16="http://schemas.microsoft.com/office/drawing/2014/main" id="{C6BF8361-1A88-BAE2-6C1C-D9C2D6BC3DCF}"/>
              </a:ext>
            </a:extLst>
          </p:cNvPr>
          <p:cNvGrpSpPr/>
          <p:nvPr/>
        </p:nvGrpSpPr>
        <p:grpSpPr>
          <a:xfrm>
            <a:off x="6372673" y="364035"/>
            <a:ext cx="5093066" cy="4134938"/>
            <a:chOff x="2261588" y="773438"/>
            <a:chExt cx="7240759" cy="5507743"/>
          </a:xfrm>
        </p:grpSpPr>
        <p:pic>
          <p:nvPicPr>
            <p:cNvPr id="34" name="Image 33">
              <a:extLst>
                <a:ext uri="{FF2B5EF4-FFF2-40B4-BE49-F238E27FC236}">
                  <a16:creationId xmlns:a16="http://schemas.microsoft.com/office/drawing/2014/main" id="{94FE913D-7950-2AEC-3857-A55988079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144" y="808164"/>
              <a:ext cx="7219202" cy="5394971"/>
            </a:xfrm>
            <a:prstGeom prst="rect">
              <a:avLst/>
            </a:prstGeom>
          </p:spPr>
        </p:pic>
        <p:sp>
          <p:nvSpPr>
            <p:cNvPr id="3" name="ZoneTexte 2">
              <a:extLst>
                <a:ext uri="{FF2B5EF4-FFF2-40B4-BE49-F238E27FC236}">
                  <a16:creationId xmlns:a16="http://schemas.microsoft.com/office/drawing/2014/main" id="{0D439FE5-4D8A-CF56-08F9-4EB0D908D633}"/>
                </a:ext>
              </a:extLst>
            </p:cNvPr>
            <p:cNvSpPr txBox="1"/>
            <p:nvPr/>
          </p:nvSpPr>
          <p:spPr>
            <a:xfrm>
              <a:off x="2989691" y="773440"/>
              <a:ext cx="6512656" cy="338554"/>
            </a:xfrm>
            <a:prstGeom prst="rect">
              <a:avLst/>
            </a:prstGeom>
            <a:solidFill>
              <a:schemeClr val="tx1"/>
            </a:solidFill>
            <a:ln>
              <a:noFill/>
            </a:ln>
          </p:spPr>
          <p:txBody>
            <a:bodyPr wrap="square" rtlCol="0">
              <a:spAutoFit/>
            </a:bodyPr>
            <a:lstStyle/>
            <a:p>
              <a:pPr algn="ctr"/>
              <a:r>
                <a:rPr lang="fr-FR" sz="1600" noProof="0" dirty="0">
                  <a:solidFill>
                    <a:schemeClr val="bg1"/>
                  </a:solidFill>
                </a:rPr>
                <a:t>Zone de vie principale des méthanogènes</a:t>
              </a:r>
            </a:p>
          </p:txBody>
        </p:sp>
        <p:sp>
          <p:nvSpPr>
            <p:cNvPr id="6" name="ZoneTexte 5">
              <a:extLst>
                <a:ext uri="{FF2B5EF4-FFF2-40B4-BE49-F238E27FC236}">
                  <a16:creationId xmlns:a16="http://schemas.microsoft.com/office/drawing/2014/main" id="{65D4F14F-8278-CBB1-1CB1-40480FE7BAC3}"/>
                </a:ext>
              </a:extLst>
            </p:cNvPr>
            <p:cNvSpPr txBox="1"/>
            <p:nvPr/>
          </p:nvSpPr>
          <p:spPr>
            <a:xfrm rot="16200000">
              <a:off x="-266621" y="3336373"/>
              <a:ext cx="5394973" cy="338554"/>
            </a:xfrm>
            <a:prstGeom prst="rect">
              <a:avLst/>
            </a:prstGeom>
            <a:solidFill>
              <a:schemeClr val="tx1"/>
            </a:solidFill>
            <a:ln>
              <a:noFill/>
            </a:ln>
          </p:spPr>
          <p:txBody>
            <a:bodyPr wrap="square" rtlCol="0">
              <a:spAutoFit/>
            </a:bodyPr>
            <a:lstStyle/>
            <a:p>
              <a:pPr algn="ctr"/>
              <a:r>
                <a:rPr lang="fr-FR" sz="1600" noProof="0" dirty="0">
                  <a:solidFill>
                    <a:schemeClr val="bg1"/>
                  </a:solidFill>
                </a:rPr>
                <a:t>Pression (bars)</a:t>
              </a:r>
            </a:p>
          </p:txBody>
        </p:sp>
        <p:sp>
          <p:nvSpPr>
            <p:cNvPr id="14" name="Rectangle 13">
              <a:extLst>
                <a:ext uri="{FF2B5EF4-FFF2-40B4-BE49-F238E27FC236}">
                  <a16:creationId xmlns:a16="http://schemas.microsoft.com/office/drawing/2014/main" id="{8C5492E1-7E6E-2625-61B1-FC20026ABB1A}"/>
                </a:ext>
              </a:extLst>
            </p:cNvPr>
            <p:cNvSpPr/>
            <p:nvPr/>
          </p:nvSpPr>
          <p:spPr>
            <a:xfrm>
              <a:off x="2261588" y="773438"/>
              <a:ext cx="1093862" cy="220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5" name="ZoneTexte 14">
              <a:extLst>
                <a:ext uri="{FF2B5EF4-FFF2-40B4-BE49-F238E27FC236}">
                  <a16:creationId xmlns:a16="http://schemas.microsoft.com/office/drawing/2014/main" id="{88F822B2-F038-C08F-91F7-A51EA4A7B948}"/>
                </a:ext>
              </a:extLst>
            </p:cNvPr>
            <p:cNvSpPr txBox="1"/>
            <p:nvPr/>
          </p:nvSpPr>
          <p:spPr>
            <a:xfrm>
              <a:off x="2989690" y="5941189"/>
              <a:ext cx="6512656" cy="338554"/>
            </a:xfrm>
            <a:prstGeom prst="rect">
              <a:avLst/>
            </a:prstGeom>
            <a:solidFill>
              <a:schemeClr val="tx1"/>
            </a:solidFill>
            <a:ln>
              <a:noFill/>
            </a:ln>
          </p:spPr>
          <p:txBody>
            <a:bodyPr wrap="square" rtlCol="0">
              <a:spAutoFit/>
            </a:bodyPr>
            <a:lstStyle/>
            <a:p>
              <a:pPr algn="ctr"/>
              <a:r>
                <a:rPr lang="fr-FR" sz="1600" noProof="0" dirty="0">
                  <a:solidFill>
                    <a:schemeClr val="bg1"/>
                  </a:solidFill>
                </a:rPr>
                <a:t>Température (K)</a:t>
              </a:r>
            </a:p>
          </p:txBody>
        </p:sp>
        <p:sp>
          <p:nvSpPr>
            <p:cNvPr id="16" name="Rectangle 15">
              <a:extLst>
                <a:ext uri="{FF2B5EF4-FFF2-40B4-BE49-F238E27FC236}">
                  <a16:creationId xmlns:a16="http://schemas.microsoft.com/office/drawing/2014/main" id="{2B02DAA5-84BA-CF78-1222-E5CBE6941B16}"/>
                </a:ext>
              </a:extLst>
            </p:cNvPr>
            <p:cNvSpPr/>
            <p:nvPr/>
          </p:nvSpPr>
          <p:spPr>
            <a:xfrm>
              <a:off x="2261588" y="6060706"/>
              <a:ext cx="1093862" cy="2204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Rectangle 17">
              <a:extLst>
                <a:ext uri="{FF2B5EF4-FFF2-40B4-BE49-F238E27FC236}">
                  <a16:creationId xmlns:a16="http://schemas.microsoft.com/office/drawing/2014/main" id="{6F18B4EE-60FA-47D4-D93E-B90745213000}"/>
                </a:ext>
              </a:extLst>
            </p:cNvPr>
            <p:cNvSpPr/>
            <p:nvPr/>
          </p:nvSpPr>
          <p:spPr>
            <a:xfrm>
              <a:off x="4241010" y="4153931"/>
              <a:ext cx="2573257" cy="338555"/>
            </a:xfrm>
            <a:prstGeom prst="rect">
              <a:avLst/>
            </a:prstGeom>
            <a:solidFill>
              <a:srgbClr val="C00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ZoneTexte 31">
              <a:extLst>
                <a:ext uri="{FF2B5EF4-FFF2-40B4-BE49-F238E27FC236}">
                  <a16:creationId xmlns:a16="http://schemas.microsoft.com/office/drawing/2014/main" id="{1DB3FCDD-3118-B935-108A-3EC79F3C0202}"/>
                </a:ext>
              </a:extLst>
            </p:cNvPr>
            <p:cNvSpPr txBox="1"/>
            <p:nvPr/>
          </p:nvSpPr>
          <p:spPr>
            <a:xfrm>
              <a:off x="4241011" y="4101847"/>
              <a:ext cx="2665472" cy="358842"/>
            </a:xfrm>
            <a:prstGeom prst="rect">
              <a:avLst/>
            </a:prstGeom>
            <a:noFill/>
          </p:spPr>
          <p:txBody>
            <a:bodyPr wrap="square" rtlCol="0">
              <a:spAutoFit/>
            </a:bodyPr>
            <a:lstStyle/>
            <a:p>
              <a:r>
                <a:rPr lang="fr-FR" sz="1400" noProof="0" dirty="0"/>
                <a:t>Mars  dans le </a:t>
              </a:r>
              <a:r>
                <a:rPr lang="fr-FR" sz="1400" dirty="0"/>
                <a:t>Noachien</a:t>
              </a:r>
              <a:endParaRPr lang="fr-FR" sz="1400" noProof="0" dirty="0"/>
            </a:p>
          </p:txBody>
        </p:sp>
      </p:grpSp>
      <p:sp>
        <p:nvSpPr>
          <p:cNvPr id="2" name="ZoneTexte 1">
            <a:extLst>
              <a:ext uri="{FF2B5EF4-FFF2-40B4-BE49-F238E27FC236}">
                <a16:creationId xmlns:a16="http://schemas.microsoft.com/office/drawing/2014/main" id="{60818275-F117-546B-4934-60D8ADC94238}"/>
              </a:ext>
            </a:extLst>
          </p:cNvPr>
          <p:cNvSpPr txBox="1"/>
          <p:nvPr/>
        </p:nvSpPr>
        <p:spPr>
          <a:xfrm>
            <a:off x="298888" y="444369"/>
            <a:ext cx="3053712" cy="769441"/>
          </a:xfrm>
          <a:prstGeom prst="rect">
            <a:avLst/>
          </a:prstGeom>
          <a:noFill/>
        </p:spPr>
        <p:txBody>
          <a:bodyPr wrap="square" rtlCol="0">
            <a:spAutoFit/>
          </a:bodyPr>
          <a:lstStyle/>
          <a:p>
            <a:r>
              <a:rPr lang="fr-FR" sz="4400" noProof="0" dirty="0"/>
              <a:t>Introduction</a:t>
            </a:r>
          </a:p>
        </p:txBody>
      </p:sp>
      <p:grpSp>
        <p:nvGrpSpPr>
          <p:cNvPr id="7" name="Groupe 6">
            <a:extLst>
              <a:ext uri="{FF2B5EF4-FFF2-40B4-BE49-F238E27FC236}">
                <a16:creationId xmlns:a16="http://schemas.microsoft.com/office/drawing/2014/main" id="{7596D8D2-8636-2F32-9101-DEA4A8C61881}"/>
              </a:ext>
            </a:extLst>
          </p:cNvPr>
          <p:cNvGrpSpPr/>
          <p:nvPr/>
        </p:nvGrpSpPr>
        <p:grpSpPr>
          <a:xfrm>
            <a:off x="845572" y="2004960"/>
            <a:ext cx="4372934" cy="1530804"/>
            <a:chOff x="7320280" y="646175"/>
            <a:chExt cx="4372934" cy="1610008"/>
          </a:xfrm>
        </p:grpSpPr>
        <p:sp>
          <p:nvSpPr>
            <p:cNvPr id="13" name="Rectangle : coins arrondis 12">
              <a:extLst>
                <a:ext uri="{FF2B5EF4-FFF2-40B4-BE49-F238E27FC236}">
                  <a16:creationId xmlns:a16="http://schemas.microsoft.com/office/drawing/2014/main" id="{B20FD65C-4FE7-E156-F812-BBA12CC062E0}"/>
                </a:ext>
              </a:extLst>
            </p:cNvPr>
            <p:cNvSpPr/>
            <p:nvPr/>
          </p:nvSpPr>
          <p:spPr>
            <a:xfrm>
              <a:off x="7320280" y="646175"/>
              <a:ext cx="4372934" cy="1610008"/>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24" name="Image 23">
              <a:extLst>
                <a:ext uri="{FF2B5EF4-FFF2-40B4-BE49-F238E27FC236}">
                  <a16:creationId xmlns:a16="http://schemas.microsoft.com/office/drawing/2014/main" id="{4CE7721A-B07C-9A3D-A7B6-15F13DF035A1}"/>
                </a:ext>
              </a:extLst>
            </p:cNvPr>
            <p:cNvPicPr>
              <a:picLocks noChangeAspect="1"/>
            </p:cNvPicPr>
            <p:nvPr/>
          </p:nvPicPr>
          <p:blipFill>
            <a:blip r:embed="rId4"/>
            <a:srcRect b="82267"/>
            <a:stretch>
              <a:fillRect/>
            </a:stretch>
          </p:blipFill>
          <p:spPr>
            <a:xfrm>
              <a:off x="7622112" y="1202475"/>
              <a:ext cx="1619834" cy="486444"/>
            </a:xfrm>
            <a:prstGeom prst="rect">
              <a:avLst/>
            </a:prstGeom>
          </p:spPr>
        </p:pic>
        <p:pic>
          <p:nvPicPr>
            <p:cNvPr id="26" name="Image 25">
              <a:extLst>
                <a:ext uri="{FF2B5EF4-FFF2-40B4-BE49-F238E27FC236}">
                  <a16:creationId xmlns:a16="http://schemas.microsoft.com/office/drawing/2014/main" id="{1D3E7BF8-DC28-D0C9-9712-8079D18FD9BC}"/>
                </a:ext>
              </a:extLst>
            </p:cNvPr>
            <p:cNvPicPr>
              <a:picLocks noChangeAspect="1"/>
            </p:cNvPicPr>
            <p:nvPr/>
          </p:nvPicPr>
          <p:blipFill>
            <a:blip r:embed="rId5"/>
            <a:stretch>
              <a:fillRect/>
            </a:stretch>
          </p:blipFill>
          <p:spPr>
            <a:xfrm>
              <a:off x="9490780" y="867810"/>
              <a:ext cx="1658150" cy="1155774"/>
            </a:xfrm>
            <a:prstGeom prst="rect">
              <a:avLst/>
            </a:prstGeom>
          </p:spPr>
        </p:pic>
      </p:grpSp>
      <p:grpSp>
        <p:nvGrpSpPr>
          <p:cNvPr id="8" name="Groupe 7">
            <a:extLst>
              <a:ext uri="{FF2B5EF4-FFF2-40B4-BE49-F238E27FC236}">
                <a16:creationId xmlns:a16="http://schemas.microsoft.com/office/drawing/2014/main" id="{4CDFD17F-7C12-AC16-9D5A-B2648667F26A}"/>
              </a:ext>
            </a:extLst>
          </p:cNvPr>
          <p:cNvGrpSpPr/>
          <p:nvPr/>
        </p:nvGrpSpPr>
        <p:grpSpPr>
          <a:xfrm>
            <a:off x="636814" y="5011167"/>
            <a:ext cx="10918371" cy="1033654"/>
            <a:chOff x="636814" y="4106845"/>
            <a:chExt cx="10918371" cy="1033654"/>
          </a:xfrm>
        </p:grpSpPr>
        <p:sp>
          <p:nvSpPr>
            <p:cNvPr id="9" name="ZoneTexte 8">
              <a:extLst>
                <a:ext uri="{FF2B5EF4-FFF2-40B4-BE49-F238E27FC236}">
                  <a16:creationId xmlns:a16="http://schemas.microsoft.com/office/drawing/2014/main" id="{01AD658B-DECE-6371-600C-9B018CBE86F2}"/>
                </a:ext>
              </a:extLst>
            </p:cNvPr>
            <p:cNvSpPr txBox="1"/>
            <p:nvPr/>
          </p:nvSpPr>
          <p:spPr>
            <a:xfrm>
              <a:off x="636814" y="4143488"/>
              <a:ext cx="10918371" cy="997011"/>
            </a:xfrm>
            <a:prstGeom prst="roundRect">
              <a:avLst/>
            </a:prstGeom>
            <a:solidFill>
              <a:schemeClr val="tx1">
                <a:lumMod val="85000"/>
              </a:schemeClr>
            </a:solidFill>
            <a:ln>
              <a:solidFill>
                <a:schemeClr val="tx1"/>
              </a:solidFill>
            </a:ln>
          </p:spPr>
          <p:txBody>
            <a:bodyPr wrap="square" rtlCol="0">
              <a:spAutoFit/>
            </a:bodyPr>
            <a:lstStyle/>
            <a:p>
              <a:pPr>
                <a:lnSpc>
                  <a:spcPct val="150000"/>
                </a:lnSpc>
              </a:pPr>
              <a:endParaRPr lang="fr-FR" dirty="0"/>
            </a:p>
            <a:p>
              <a:pPr marL="285750" indent="-285750">
                <a:lnSpc>
                  <a:spcPct val="150000"/>
                </a:lnSpc>
                <a:buFont typeface="Wingdings" panose="05000000000000000000" pitchFamily="2" charset="2"/>
                <a:buChar char="Ø"/>
              </a:pPr>
              <a:r>
                <a:rPr lang="fr-FR" sz="1900" dirty="0">
                  <a:solidFill>
                    <a:schemeClr val="accent1">
                      <a:lumMod val="50000"/>
                    </a:schemeClr>
                  </a:solidFill>
                </a:rPr>
                <a:t>Simuler l’évolution d’une population de méthanogènes sur Mars pour regarder leur impact sur le climat</a:t>
              </a:r>
            </a:p>
          </p:txBody>
        </p:sp>
        <p:sp>
          <p:nvSpPr>
            <p:cNvPr id="10" name="ZoneTexte 9">
              <a:extLst>
                <a:ext uri="{FF2B5EF4-FFF2-40B4-BE49-F238E27FC236}">
                  <a16:creationId xmlns:a16="http://schemas.microsoft.com/office/drawing/2014/main" id="{61778EBD-3FD3-BDF2-95EF-F9567E4A167F}"/>
                </a:ext>
              </a:extLst>
            </p:cNvPr>
            <p:cNvSpPr txBox="1"/>
            <p:nvPr/>
          </p:nvSpPr>
          <p:spPr>
            <a:xfrm>
              <a:off x="636814" y="4106845"/>
              <a:ext cx="10918371" cy="483989"/>
            </a:xfrm>
            <a:prstGeom prst="round2SameRect">
              <a:avLst/>
            </a:prstGeom>
            <a:solidFill>
              <a:schemeClr val="accent4">
                <a:lumMod val="50000"/>
              </a:schemeClr>
            </a:solidFill>
            <a:ln>
              <a:solidFill>
                <a:schemeClr val="tx1"/>
              </a:solidFill>
            </a:ln>
          </p:spPr>
          <p:txBody>
            <a:bodyPr wrap="square" rtlCol="0">
              <a:spAutoFit/>
            </a:bodyPr>
            <a:lstStyle/>
            <a:p>
              <a:r>
                <a:rPr lang="fr-FR" sz="2400" b="1" dirty="0"/>
                <a:t>Objectif</a:t>
              </a:r>
              <a:endParaRPr lang="fr-FR" sz="2000" b="1" dirty="0"/>
            </a:p>
          </p:txBody>
        </p:sp>
      </p:grpSp>
    </p:spTree>
    <p:extLst>
      <p:ext uri="{BB962C8B-B14F-4D97-AF65-F5344CB8AC3E}">
        <p14:creationId xmlns:p14="http://schemas.microsoft.com/office/powerpoint/2010/main" val="287061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02BA-A832-BAAB-C8B7-998AC89FE216}"/>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2927577E-5809-D0A2-3914-242E52FB0DE4}"/>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Spectres créés par </a:t>
            </a:r>
            <a:r>
              <a:rPr lang="fr-FR" sz="2400" dirty="0" err="1">
                <a:solidFill>
                  <a:schemeClr val="bg1"/>
                </a:solidFill>
              </a:rPr>
              <a:t>Exok</a:t>
            </a:r>
            <a:endParaRPr lang="fr-FR" sz="2400" dirty="0">
              <a:solidFill>
                <a:schemeClr val="bg1"/>
              </a:solidFill>
            </a:endParaRPr>
          </a:p>
        </p:txBody>
      </p:sp>
      <p:pic>
        <p:nvPicPr>
          <p:cNvPr id="12" name="Image 11">
            <a:extLst>
              <a:ext uri="{FF2B5EF4-FFF2-40B4-BE49-F238E27FC236}">
                <a16:creationId xmlns:a16="http://schemas.microsoft.com/office/drawing/2014/main" id="{8D40D27B-CC45-5548-3099-B68A7917F47A}"/>
              </a:ext>
            </a:extLst>
          </p:cNvPr>
          <p:cNvPicPr>
            <a:picLocks noChangeAspect="1"/>
          </p:cNvPicPr>
          <p:nvPr/>
        </p:nvPicPr>
        <p:blipFill>
          <a:blip r:embed="rId2"/>
          <a:stretch>
            <a:fillRect/>
          </a:stretch>
        </p:blipFill>
        <p:spPr>
          <a:xfrm>
            <a:off x="183756" y="1823809"/>
            <a:ext cx="5512991" cy="4034432"/>
          </a:xfrm>
          <a:prstGeom prst="rect">
            <a:avLst/>
          </a:prstGeom>
          <a:solidFill>
            <a:schemeClr val="accent2"/>
          </a:solidFill>
        </p:spPr>
      </p:pic>
      <p:pic>
        <p:nvPicPr>
          <p:cNvPr id="14" name="Image 13">
            <a:extLst>
              <a:ext uri="{FF2B5EF4-FFF2-40B4-BE49-F238E27FC236}">
                <a16:creationId xmlns:a16="http://schemas.microsoft.com/office/drawing/2014/main" id="{F64AD8D9-964A-D37D-5B81-D37558524BBF}"/>
              </a:ext>
            </a:extLst>
          </p:cNvPr>
          <p:cNvPicPr>
            <a:picLocks noChangeAspect="1"/>
          </p:cNvPicPr>
          <p:nvPr/>
        </p:nvPicPr>
        <p:blipFill>
          <a:blip r:embed="rId3"/>
          <a:stretch>
            <a:fillRect/>
          </a:stretch>
        </p:blipFill>
        <p:spPr>
          <a:xfrm>
            <a:off x="6245556" y="1823809"/>
            <a:ext cx="5762688" cy="4034432"/>
          </a:xfrm>
          <a:prstGeom prst="rect">
            <a:avLst/>
          </a:prstGeom>
          <a:solidFill>
            <a:schemeClr val="accent2"/>
          </a:solidFill>
        </p:spPr>
      </p:pic>
      <p:sp>
        <p:nvSpPr>
          <p:cNvPr id="15" name="Flèche : droite 14">
            <a:extLst>
              <a:ext uri="{FF2B5EF4-FFF2-40B4-BE49-F238E27FC236}">
                <a16:creationId xmlns:a16="http://schemas.microsoft.com/office/drawing/2014/main" id="{B83F349F-720F-0391-606B-54025F6470CD}"/>
              </a:ext>
            </a:extLst>
          </p:cNvPr>
          <p:cNvSpPr/>
          <p:nvPr/>
        </p:nvSpPr>
        <p:spPr>
          <a:xfrm>
            <a:off x="5696747" y="3481796"/>
            <a:ext cx="548809" cy="718457"/>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8" name="Image 7">
            <a:extLst>
              <a:ext uri="{FF2B5EF4-FFF2-40B4-BE49-F238E27FC236}">
                <a16:creationId xmlns:a16="http://schemas.microsoft.com/office/drawing/2014/main" id="{7EF476C1-CA99-604C-6347-A9D3C74249A9}"/>
              </a:ext>
            </a:extLst>
          </p:cNvPr>
          <p:cNvPicPr>
            <a:picLocks noChangeAspect="1"/>
          </p:cNvPicPr>
          <p:nvPr/>
        </p:nvPicPr>
        <p:blipFill>
          <a:blip r:embed="rId4"/>
          <a:stretch>
            <a:fillRect/>
          </a:stretch>
        </p:blipFill>
        <p:spPr>
          <a:xfrm>
            <a:off x="10798033" y="388148"/>
            <a:ext cx="961348" cy="961348"/>
          </a:xfrm>
          <a:prstGeom prst="rect">
            <a:avLst/>
          </a:prstGeom>
        </p:spPr>
      </p:pic>
    </p:spTree>
    <p:extLst>
      <p:ext uri="{BB962C8B-B14F-4D97-AF65-F5344CB8AC3E}">
        <p14:creationId xmlns:p14="http://schemas.microsoft.com/office/powerpoint/2010/main" val="61394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B3AA4-2245-B8EE-915F-9700A65A663E}"/>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91773AB4-3566-417A-CB52-B71B569D4FEA}"/>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Température en fonction de la fraction de méthane (1D)</a:t>
            </a:r>
          </a:p>
        </p:txBody>
      </p:sp>
      <p:pic>
        <p:nvPicPr>
          <p:cNvPr id="2" name="Image 1">
            <a:extLst>
              <a:ext uri="{FF2B5EF4-FFF2-40B4-BE49-F238E27FC236}">
                <a16:creationId xmlns:a16="http://schemas.microsoft.com/office/drawing/2014/main" id="{0CEFD402-2ADF-8DF5-C149-AA63FFFE9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605" y="933659"/>
            <a:ext cx="5150618" cy="5150618"/>
          </a:xfrm>
          <a:prstGeom prst="rect">
            <a:avLst/>
          </a:prstGeom>
        </p:spPr>
      </p:pic>
      <p:sp>
        <p:nvSpPr>
          <p:cNvPr id="3" name="ZoneTexte 2">
            <a:extLst>
              <a:ext uri="{FF2B5EF4-FFF2-40B4-BE49-F238E27FC236}">
                <a16:creationId xmlns:a16="http://schemas.microsoft.com/office/drawing/2014/main" id="{3F12057B-B05E-BEE2-B4A3-DA2B6B179DE6}"/>
              </a:ext>
            </a:extLst>
          </p:cNvPr>
          <p:cNvSpPr txBox="1"/>
          <p:nvPr/>
        </p:nvSpPr>
        <p:spPr>
          <a:xfrm>
            <a:off x="693335" y="3047303"/>
            <a:ext cx="3627455" cy="923330"/>
          </a:xfrm>
          <a:prstGeom prst="rect">
            <a:avLst/>
          </a:prstGeom>
          <a:noFill/>
        </p:spPr>
        <p:txBody>
          <a:bodyPr wrap="square" rtlCol="0">
            <a:spAutoFit/>
          </a:bodyPr>
          <a:lstStyle/>
          <a:p>
            <a:r>
              <a:rPr lang="fr-FR" dirty="0">
                <a:solidFill>
                  <a:schemeClr val="bg1"/>
                </a:solidFill>
              </a:rPr>
              <a:t>Température de surface en fonction de la composition de l’atmosphère</a:t>
            </a:r>
          </a:p>
          <a:p>
            <a:r>
              <a:rPr lang="fr-FR" dirty="0">
                <a:solidFill>
                  <a:schemeClr val="bg1"/>
                </a:solidFill>
              </a:rPr>
              <a:t>Modèle 1D </a:t>
            </a:r>
            <a:r>
              <a:rPr lang="fr-FR" i="1" dirty="0">
                <a:solidFill>
                  <a:schemeClr val="bg1"/>
                </a:solidFill>
              </a:rPr>
              <a:t>(Exo_k)</a:t>
            </a:r>
          </a:p>
        </p:txBody>
      </p:sp>
      <p:pic>
        <p:nvPicPr>
          <p:cNvPr id="4" name="Image 3">
            <a:extLst>
              <a:ext uri="{FF2B5EF4-FFF2-40B4-BE49-F238E27FC236}">
                <a16:creationId xmlns:a16="http://schemas.microsoft.com/office/drawing/2014/main" id="{298DD667-091A-4523-CE2B-E2D9EEB0B0DD}"/>
              </a:ext>
            </a:extLst>
          </p:cNvPr>
          <p:cNvPicPr>
            <a:picLocks noChangeAspect="1"/>
          </p:cNvPicPr>
          <p:nvPr/>
        </p:nvPicPr>
        <p:blipFill>
          <a:blip r:embed="rId3"/>
          <a:stretch>
            <a:fillRect/>
          </a:stretch>
        </p:blipFill>
        <p:spPr>
          <a:xfrm>
            <a:off x="10798033" y="388148"/>
            <a:ext cx="961348" cy="961348"/>
          </a:xfrm>
          <a:prstGeom prst="rect">
            <a:avLst/>
          </a:prstGeom>
        </p:spPr>
      </p:pic>
    </p:spTree>
    <p:extLst>
      <p:ext uri="{BB962C8B-B14F-4D97-AF65-F5344CB8AC3E}">
        <p14:creationId xmlns:p14="http://schemas.microsoft.com/office/powerpoint/2010/main" val="1852215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1F61E-27F4-06E7-7C51-F20D9DCC3199}"/>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AD4ABF5A-F9B3-07DE-18E8-0C7A722A31EF}"/>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Température en fonction de la fraction de méthane (1D)</a:t>
            </a:r>
          </a:p>
        </p:txBody>
      </p:sp>
      <p:pic>
        <p:nvPicPr>
          <p:cNvPr id="2" name="Image 1">
            <a:extLst>
              <a:ext uri="{FF2B5EF4-FFF2-40B4-BE49-F238E27FC236}">
                <a16:creationId xmlns:a16="http://schemas.microsoft.com/office/drawing/2014/main" id="{3F694662-3B3E-FC36-64C5-7922D4EB199C}"/>
              </a:ext>
            </a:extLst>
          </p:cNvPr>
          <p:cNvPicPr>
            <a:picLocks noChangeAspect="1"/>
          </p:cNvPicPr>
          <p:nvPr/>
        </p:nvPicPr>
        <p:blipFill>
          <a:blip r:embed="rId2"/>
          <a:stretch>
            <a:fillRect/>
          </a:stretch>
        </p:blipFill>
        <p:spPr>
          <a:xfrm>
            <a:off x="10798033" y="388148"/>
            <a:ext cx="961348" cy="961348"/>
          </a:xfrm>
          <a:prstGeom prst="rect">
            <a:avLst/>
          </a:prstGeom>
        </p:spPr>
      </p:pic>
      <p:sp>
        <p:nvSpPr>
          <p:cNvPr id="6" name="ZoneTexte 5">
            <a:extLst>
              <a:ext uri="{FF2B5EF4-FFF2-40B4-BE49-F238E27FC236}">
                <a16:creationId xmlns:a16="http://schemas.microsoft.com/office/drawing/2014/main" id="{B03B198E-E5D7-7585-D7BF-2C91D172B574}"/>
              </a:ext>
            </a:extLst>
          </p:cNvPr>
          <p:cNvSpPr txBox="1"/>
          <p:nvPr/>
        </p:nvSpPr>
        <p:spPr>
          <a:xfrm>
            <a:off x="713432" y="2828835"/>
            <a:ext cx="3627455" cy="1200329"/>
          </a:xfrm>
          <a:prstGeom prst="rect">
            <a:avLst/>
          </a:prstGeom>
          <a:noFill/>
        </p:spPr>
        <p:txBody>
          <a:bodyPr wrap="square" rtlCol="0">
            <a:spAutoFit/>
          </a:bodyPr>
          <a:lstStyle/>
          <a:p>
            <a:r>
              <a:rPr lang="fr-FR" dirty="0">
                <a:solidFill>
                  <a:schemeClr val="bg1"/>
                </a:solidFill>
              </a:rPr>
              <a:t>Température de surface en fonction de la composition de l’atmosphère avec ou sans consommation de H</a:t>
            </a:r>
            <a:r>
              <a:rPr lang="fr-FR" baseline="-25000" dirty="0">
                <a:solidFill>
                  <a:schemeClr val="bg1"/>
                </a:solidFill>
              </a:rPr>
              <a:t>2</a:t>
            </a:r>
          </a:p>
          <a:p>
            <a:r>
              <a:rPr lang="fr-FR" dirty="0">
                <a:solidFill>
                  <a:schemeClr val="bg1"/>
                </a:solidFill>
              </a:rPr>
              <a:t>Modèle 1D </a:t>
            </a:r>
            <a:r>
              <a:rPr lang="fr-FR" i="1" dirty="0">
                <a:solidFill>
                  <a:schemeClr val="bg1"/>
                </a:solidFill>
              </a:rPr>
              <a:t>(Exo_k)</a:t>
            </a:r>
          </a:p>
        </p:txBody>
      </p:sp>
      <p:pic>
        <p:nvPicPr>
          <p:cNvPr id="5" name="Image 4">
            <a:extLst>
              <a:ext uri="{FF2B5EF4-FFF2-40B4-BE49-F238E27FC236}">
                <a16:creationId xmlns:a16="http://schemas.microsoft.com/office/drawing/2014/main" id="{D361E800-58E8-61FE-59E9-A5156D8AB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680" y="1075173"/>
            <a:ext cx="6276869" cy="4707652"/>
          </a:xfrm>
          <a:prstGeom prst="rect">
            <a:avLst/>
          </a:prstGeom>
        </p:spPr>
      </p:pic>
    </p:spTree>
    <p:extLst>
      <p:ext uri="{BB962C8B-B14F-4D97-AF65-F5344CB8AC3E}">
        <p14:creationId xmlns:p14="http://schemas.microsoft.com/office/powerpoint/2010/main" val="4063858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E13E0-FD85-C87F-576F-C21F992B8F87}"/>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CCE9EE07-BEA2-03FD-2E2C-C37BF8ED2E2C}"/>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Résultats du couplage 1D</a:t>
            </a:r>
          </a:p>
        </p:txBody>
      </p:sp>
      <p:sp>
        <p:nvSpPr>
          <p:cNvPr id="18" name="ZoneTexte 17">
            <a:extLst>
              <a:ext uri="{FF2B5EF4-FFF2-40B4-BE49-F238E27FC236}">
                <a16:creationId xmlns:a16="http://schemas.microsoft.com/office/drawing/2014/main" id="{B3B10BB3-CDA3-72AA-5BC3-299CE640F8E7}"/>
              </a:ext>
            </a:extLst>
          </p:cNvPr>
          <p:cNvSpPr txBox="1"/>
          <p:nvPr/>
        </p:nvSpPr>
        <p:spPr>
          <a:xfrm flipH="1">
            <a:off x="7608404" y="1845412"/>
            <a:ext cx="3085534" cy="369332"/>
          </a:xfrm>
          <a:prstGeom prst="rect">
            <a:avLst/>
          </a:prstGeom>
          <a:noFill/>
        </p:spPr>
        <p:txBody>
          <a:bodyPr wrap="square" rtlCol="0">
            <a:spAutoFit/>
          </a:bodyPr>
          <a:lstStyle/>
          <a:p>
            <a:pPr algn="ctr"/>
            <a:r>
              <a:rPr lang="fr-FR" i="1" dirty="0">
                <a:solidFill>
                  <a:schemeClr val="bg1"/>
                </a:solidFill>
              </a:rPr>
              <a:t>Concentration de cellules</a:t>
            </a:r>
          </a:p>
        </p:txBody>
      </p:sp>
      <p:grpSp>
        <p:nvGrpSpPr>
          <p:cNvPr id="26" name="Groupe 25">
            <a:extLst>
              <a:ext uri="{FF2B5EF4-FFF2-40B4-BE49-F238E27FC236}">
                <a16:creationId xmlns:a16="http://schemas.microsoft.com/office/drawing/2014/main" id="{419FC60C-9365-B824-5E4E-5B75D6AD7898}"/>
              </a:ext>
            </a:extLst>
          </p:cNvPr>
          <p:cNvGrpSpPr/>
          <p:nvPr/>
        </p:nvGrpSpPr>
        <p:grpSpPr>
          <a:xfrm>
            <a:off x="239269" y="1771311"/>
            <a:ext cx="5366165" cy="3845225"/>
            <a:chOff x="2250899" y="740725"/>
            <a:chExt cx="7459553" cy="5475882"/>
          </a:xfrm>
        </p:grpSpPr>
        <p:pic>
          <p:nvPicPr>
            <p:cNvPr id="19" name="Image 18">
              <a:extLst>
                <a:ext uri="{FF2B5EF4-FFF2-40B4-BE49-F238E27FC236}">
                  <a16:creationId xmlns:a16="http://schemas.microsoft.com/office/drawing/2014/main" id="{6C716249-EC58-05EA-3339-033CE2511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749" y="1409254"/>
              <a:ext cx="6884703" cy="4807353"/>
            </a:xfrm>
            <a:prstGeom prst="rect">
              <a:avLst/>
            </a:prstGeom>
          </p:spPr>
        </p:pic>
        <p:sp>
          <p:nvSpPr>
            <p:cNvPr id="20" name="ZoneTexte 19">
              <a:extLst>
                <a:ext uri="{FF2B5EF4-FFF2-40B4-BE49-F238E27FC236}">
                  <a16:creationId xmlns:a16="http://schemas.microsoft.com/office/drawing/2014/main" id="{7BAF05E3-3B06-7BDC-03B3-007C882B801E}"/>
                </a:ext>
              </a:extLst>
            </p:cNvPr>
            <p:cNvSpPr txBox="1"/>
            <p:nvPr/>
          </p:nvSpPr>
          <p:spPr>
            <a:xfrm flipH="1">
              <a:off x="4335764" y="740725"/>
              <a:ext cx="3854005" cy="525956"/>
            </a:xfrm>
            <a:prstGeom prst="rect">
              <a:avLst/>
            </a:prstGeom>
            <a:noFill/>
          </p:spPr>
          <p:txBody>
            <a:bodyPr wrap="square" rtlCol="0">
              <a:spAutoFit/>
            </a:bodyPr>
            <a:lstStyle/>
            <a:p>
              <a:pPr algn="ctr"/>
              <a:r>
                <a:rPr lang="fr-FR" i="1" dirty="0">
                  <a:solidFill>
                    <a:schemeClr val="bg1"/>
                  </a:solidFill>
                </a:rPr>
                <a:t>Température de surface</a:t>
              </a:r>
            </a:p>
          </p:txBody>
        </p:sp>
        <p:sp>
          <p:nvSpPr>
            <p:cNvPr id="21" name="Rectangle 20">
              <a:extLst>
                <a:ext uri="{FF2B5EF4-FFF2-40B4-BE49-F238E27FC236}">
                  <a16:creationId xmlns:a16="http://schemas.microsoft.com/office/drawing/2014/main" id="{AA2DA56C-24BE-380E-BD55-643CC0132F29}"/>
                </a:ext>
              </a:extLst>
            </p:cNvPr>
            <p:cNvSpPr/>
            <p:nvPr/>
          </p:nvSpPr>
          <p:spPr>
            <a:xfrm>
              <a:off x="3614738" y="1504950"/>
              <a:ext cx="409575" cy="4167188"/>
            </a:xfrm>
            <a:prstGeom prst="rect">
              <a:avLst/>
            </a:prstGeom>
            <a:solidFill>
              <a:srgbClr val="7030A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3C160304-5A9F-77B9-7A35-9C0BAB16AE0A}"/>
                </a:ext>
              </a:extLst>
            </p:cNvPr>
            <p:cNvSpPr/>
            <p:nvPr/>
          </p:nvSpPr>
          <p:spPr>
            <a:xfrm>
              <a:off x="4023359" y="1504951"/>
              <a:ext cx="5533344" cy="4167187"/>
            </a:xfrm>
            <a:prstGeom prst="rect">
              <a:avLst/>
            </a:prstGeom>
            <a:solidFill>
              <a:schemeClr val="accent4">
                <a:lumMod val="60000"/>
                <a:lumOff val="40000"/>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E5CAE0E8-CEA3-6EBF-59E4-4A8E97AF72C5}"/>
                </a:ext>
              </a:extLst>
            </p:cNvPr>
            <p:cNvSpPr txBox="1"/>
            <p:nvPr/>
          </p:nvSpPr>
          <p:spPr>
            <a:xfrm>
              <a:off x="2250899" y="960481"/>
              <a:ext cx="1709781" cy="745104"/>
            </a:xfrm>
            <a:prstGeom prst="rect">
              <a:avLst/>
            </a:prstGeom>
            <a:solidFill>
              <a:srgbClr val="7030A0"/>
            </a:solidFill>
            <a:ln>
              <a:solidFill>
                <a:schemeClr val="bg1"/>
              </a:solidFill>
            </a:ln>
          </p:spPr>
          <p:txBody>
            <a:bodyPr wrap="square" rtlCol="0">
              <a:spAutoFit/>
            </a:bodyPr>
            <a:lstStyle/>
            <a:p>
              <a:r>
                <a:rPr lang="fr-FR" sz="1400" dirty="0">
                  <a:solidFill>
                    <a:schemeClr val="bg1"/>
                  </a:solidFill>
                </a:rPr>
                <a:t>Effet de serre du méthane</a:t>
              </a:r>
            </a:p>
          </p:txBody>
        </p:sp>
        <p:sp>
          <p:nvSpPr>
            <p:cNvPr id="24" name="ZoneTexte 23">
              <a:extLst>
                <a:ext uri="{FF2B5EF4-FFF2-40B4-BE49-F238E27FC236}">
                  <a16:creationId xmlns:a16="http://schemas.microsoft.com/office/drawing/2014/main" id="{4FA1BA8E-4904-8452-EDFB-2066FF8EC58C}"/>
                </a:ext>
              </a:extLst>
            </p:cNvPr>
            <p:cNvSpPr txBox="1"/>
            <p:nvPr/>
          </p:nvSpPr>
          <p:spPr>
            <a:xfrm>
              <a:off x="7414119" y="2720805"/>
              <a:ext cx="1495305" cy="745104"/>
            </a:xfrm>
            <a:prstGeom prst="rect">
              <a:avLst/>
            </a:prstGeom>
            <a:solidFill>
              <a:schemeClr val="accent4">
                <a:lumMod val="75000"/>
              </a:schemeClr>
            </a:solidFill>
            <a:ln>
              <a:solidFill>
                <a:schemeClr val="bg1"/>
              </a:solidFill>
            </a:ln>
          </p:spPr>
          <p:txBody>
            <a:bodyPr wrap="square" rtlCol="0">
              <a:spAutoFit/>
            </a:bodyPr>
            <a:lstStyle/>
            <a:p>
              <a:r>
                <a:rPr lang="fr-FR" sz="1400" dirty="0">
                  <a:solidFill>
                    <a:schemeClr val="bg1"/>
                  </a:solidFill>
                </a:rPr>
                <a:t>Baisse des CIA du H</a:t>
              </a:r>
              <a:r>
                <a:rPr lang="fr-FR" sz="1400" baseline="-25000" dirty="0">
                  <a:solidFill>
                    <a:schemeClr val="bg1"/>
                  </a:solidFill>
                </a:rPr>
                <a:t>2</a:t>
              </a:r>
              <a:endParaRPr lang="fr-FR" sz="1400" dirty="0">
                <a:solidFill>
                  <a:schemeClr val="bg1"/>
                </a:solidFill>
              </a:endParaRPr>
            </a:p>
          </p:txBody>
        </p:sp>
        <p:pic>
          <p:nvPicPr>
            <p:cNvPr id="25" name="Image 24">
              <a:extLst>
                <a:ext uri="{FF2B5EF4-FFF2-40B4-BE49-F238E27FC236}">
                  <a16:creationId xmlns:a16="http://schemas.microsoft.com/office/drawing/2014/main" id="{6707EA06-290E-66ED-3278-ADFF1AFE6497}"/>
                </a:ext>
              </a:extLst>
            </p:cNvPr>
            <p:cNvPicPr>
              <a:picLocks noChangeAspect="1"/>
            </p:cNvPicPr>
            <p:nvPr/>
          </p:nvPicPr>
          <p:blipFill>
            <a:blip r:embed="rId3"/>
            <a:stretch>
              <a:fillRect/>
            </a:stretch>
          </p:blipFill>
          <p:spPr>
            <a:xfrm>
              <a:off x="8222205" y="1597717"/>
              <a:ext cx="1255059" cy="646546"/>
            </a:xfrm>
            <a:prstGeom prst="rect">
              <a:avLst/>
            </a:prstGeom>
          </p:spPr>
        </p:pic>
      </p:grpSp>
      <p:pic>
        <p:nvPicPr>
          <p:cNvPr id="27" name="Image 26">
            <a:extLst>
              <a:ext uri="{FF2B5EF4-FFF2-40B4-BE49-F238E27FC236}">
                <a16:creationId xmlns:a16="http://schemas.microsoft.com/office/drawing/2014/main" id="{098D92DC-1A63-B95D-C1C4-9C501D040AEC}"/>
              </a:ext>
            </a:extLst>
          </p:cNvPr>
          <p:cNvPicPr>
            <a:picLocks noChangeAspect="1"/>
          </p:cNvPicPr>
          <p:nvPr/>
        </p:nvPicPr>
        <p:blipFill>
          <a:blip r:embed="rId4"/>
          <a:stretch>
            <a:fillRect/>
          </a:stretch>
        </p:blipFill>
        <p:spPr>
          <a:xfrm>
            <a:off x="6335485" y="2240759"/>
            <a:ext cx="5319229" cy="3375777"/>
          </a:xfrm>
          <a:prstGeom prst="rect">
            <a:avLst/>
          </a:prstGeom>
        </p:spPr>
      </p:pic>
    </p:spTree>
    <p:extLst>
      <p:ext uri="{BB962C8B-B14F-4D97-AF65-F5344CB8AC3E}">
        <p14:creationId xmlns:p14="http://schemas.microsoft.com/office/powerpoint/2010/main" val="190121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0CF0C-7486-F7CA-42D0-ACF21B604788}"/>
            </a:ext>
          </a:extLst>
        </p:cNvPr>
        <p:cNvGrpSpPr/>
        <p:nvPr/>
      </p:nvGrpSpPr>
      <p:grpSpPr>
        <a:xfrm>
          <a:off x="0" y="0"/>
          <a:ext cx="0" cy="0"/>
          <a:chOff x="0" y="0"/>
          <a:chExt cx="0" cy="0"/>
        </a:xfrm>
      </p:grpSpPr>
      <p:sp>
        <p:nvSpPr>
          <p:cNvPr id="76" name="ZoneTexte 75">
            <a:extLst>
              <a:ext uri="{FF2B5EF4-FFF2-40B4-BE49-F238E27FC236}">
                <a16:creationId xmlns:a16="http://schemas.microsoft.com/office/drawing/2014/main" id="{D8EAC286-95FB-A677-DF32-4107FEC1EA4C}"/>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Résultats du couplage 1D</a:t>
            </a:r>
          </a:p>
        </p:txBody>
      </p:sp>
      <p:sp>
        <p:nvSpPr>
          <p:cNvPr id="2" name="ZoneTexte 1">
            <a:extLst>
              <a:ext uri="{FF2B5EF4-FFF2-40B4-BE49-F238E27FC236}">
                <a16:creationId xmlns:a16="http://schemas.microsoft.com/office/drawing/2014/main" id="{F182C9CE-BEF4-847B-4C79-2C6567DAF9FB}"/>
              </a:ext>
            </a:extLst>
          </p:cNvPr>
          <p:cNvSpPr txBox="1"/>
          <p:nvPr/>
        </p:nvSpPr>
        <p:spPr>
          <a:xfrm flipH="1">
            <a:off x="1464869" y="1172435"/>
            <a:ext cx="3277270" cy="369332"/>
          </a:xfrm>
          <a:prstGeom prst="rect">
            <a:avLst/>
          </a:prstGeom>
          <a:noFill/>
        </p:spPr>
        <p:txBody>
          <a:bodyPr wrap="square" rtlCol="0">
            <a:spAutoFit/>
          </a:bodyPr>
          <a:lstStyle/>
          <a:p>
            <a:pPr algn="ctr"/>
            <a:r>
              <a:rPr lang="fr-FR" i="1" dirty="0">
                <a:solidFill>
                  <a:schemeClr val="bg1"/>
                </a:solidFill>
              </a:rPr>
              <a:t>Concentrations dans l’océan</a:t>
            </a:r>
          </a:p>
        </p:txBody>
      </p:sp>
      <p:sp>
        <p:nvSpPr>
          <p:cNvPr id="6" name="ZoneTexte 5">
            <a:extLst>
              <a:ext uri="{FF2B5EF4-FFF2-40B4-BE49-F238E27FC236}">
                <a16:creationId xmlns:a16="http://schemas.microsoft.com/office/drawing/2014/main" id="{5C01D25A-7CB0-9C8F-9BEA-908BCD48CEB6}"/>
              </a:ext>
            </a:extLst>
          </p:cNvPr>
          <p:cNvSpPr txBox="1"/>
          <p:nvPr/>
        </p:nvSpPr>
        <p:spPr>
          <a:xfrm flipH="1">
            <a:off x="6890858" y="1172435"/>
            <a:ext cx="4399067" cy="369332"/>
          </a:xfrm>
          <a:prstGeom prst="rect">
            <a:avLst/>
          </a:prstGeom>
          <a:noFill/>
        </p:spPr>
        <p:txBody>
          <a:bodyPr wrap="square" rtlCol="0">
            <a:spAutoFit/>
          </a:bodyPr>
          <a:lstStyle/>
          <a:p>
            <a:pPr algn="ctr"/>
            <a:r>
              <a:rPr lang="fr-FR" i="1" dirty="0">
                <a:solidFill>
                  <a:schemeClr val="bg1"/>
                </a:solidFill>
              </a:rPr>
              <a:t>Quantités de matière dans l’atmosphère</a:t>
            </a:r>
          </a:p>
        </p:txBody>
      </p:sp>
      <p:pic>
        <p:nvPicPr>
          <p:cNvPr id="4" name="Image 3">
            <a:extLst>
              <a:ext uri="{FF2B5EF4-FFF2-40B4-BE49-F238E27FC236}">
                <a16:creationId xmlns:a16="http://schemas.microsoft.com/office/drawing/2014/main" id="{514F2A20-7324-5862-88CB-5AB17B23CB6C}"/>
              </a:ext>
            </a:extLst>
          </p:cNvPr>
          <p:cNvPicPr>
            <a:picLocks noChangeAspect="1"/>
          </p:cNvPicPr>
          <p:nvPr/>
        </p:nvPicPr>
        <p:blipFill>
          <a:blip r:embed="rId2"/>
          <a:stretch>
            <a:fillRect/>
          </a:stretch>
        </p:blipFill>
        <p:spPr>
          <a:xfrm>
            <a:off x="207954" y="1741714"/>
            <a:ext cx="5888046" cy="4060256"/>
          </a:xfrm>
          <a:prstGeom prst="rect">
            <a:avLst/>
          </a:prstGeom>
        </p:spPr>
      </p:pic>
      <p:pic>
        <p:nvPicPr>
          <p:cNvPr id="7" name="Image 6">
            <a:extLst>
              <a:ext uri="{FF2B5EF4-FFF2-40B4-BE49-F238E27FC236}">
                <a16:creationId xmlns:a16="http://schemas.microsoft.com/office/drawing/2014/main" id="{BDC28E6D-D2B5-164E-9F3A-81DD18B24E80}"/>
              </a:ext>
            </a:extLst>
          </p:cNvPr>
          <p:cNvPicPr>
            <a:picLocks noChangeAspect="1"/>
          </p:cNvPicPr>
          <p:nvPr/>
        </p:nvPicPr>
        <p:blipFill>
          <a:blip r:embed="rId3"/>
          <a:stretch>
            <a:fillRect/>
          </a:stretch>
        </p:blipFill>
        <p:spPr>
          <a:xfrm>
            <a:off x="6301702" y="1741714"/>
            <a:ext cx="5780315" cy="4066153"/>
          </a:xfrm>
          <a:prstGeom prst="rect">
            <a:avLst/>
          </a:prstGeom>
        </p:spPr>
      </p:pic>
    </p:spTree>
    <p:extLst>
      <p:ext uri="{BB962C8B-B14F-4D97-AF65-F5344CB8AC3E}">
        <p14:creationId xmlns:p14="http://schemas.microsoft.com/office/powerpoint/2010/main" val="3783670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1229-0324-9227-9DC9-B8CA8EC71567}"/>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090C0892-AE3F-B061-2F3D-EBAF8BBF5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76" y="1069052"/>
            <a:ext cx="3869608" cy="5159477"/>
          </a:xfrm>
          <a:prstGeom prst="rect">
            <a:avLst/>
          </a:prstGeom>
        </p:spPr>
      </p:pic>
      <p:pic>
        <p:nvPicPr>
          <p:cNvPr id="9" name="Image 8">
            <a:extLst>
              <a:ext uri="{FF2B5EF4-FFF2-40B4-BE49-F238E27FC236}">
                <a16:creationId xmlns:a16="http://schemas.microsoft.com/office/drawing/2014/main" id="{EC4C17BD-1034-7FAE-32A0-A36069CF6D0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7000"/>
                    </a14:imgEffect>
                  </a14:imgLayer>
                </a14:imgProps>
              </a:ext>
              <a:ext uri="{28A0092B-C50C-407E-A947-70E740481C1C}">
                <a14:useLocalDpi xmlns:a14="http://schemas.microsoft.com/office/drawing/2010/main" val="0"/>
              </a:ext>
            </a:extLst>
          </a:blip>
          <a:stretch>
            <a:fillRect/>
          </a:stretch>
        </p:blipFill>
        <p:spPr>
          <a:xfrm>
            <a:off x="6308352" y="1069053"/>
            <a:ext cx="4422408" cy="5159477"/>
          </a:xfrm>
          <a:prstGeom prst="rect">
            <a:avLst/>
          </a:prstGeom>
        </p:spPr>
      </p:pic>
      <p:sp>
        <p:nvSpPr>
          <p:cNvPr id="10" name="ZoneTexte 9">
            <a:extLst>
              <a:ext uri="{FF2B5EF4-FFF2-40B4-BE49-F238E27FC236}">
                <a16:creationId xmlns:a16="http://schemas.microsoft.com/office/drawing/2014/main" id="{7FCE6495-6641-A373-EAEF-00DE60CD5FE3}"/>
              </a:ext>
            </a:extLst>
          </p:cNvPr>
          <p:cNvSpPr txBox="1"/>
          <p:nvPr/>
        </p:nvSpPr>
        <p:spPr>
          <a:xfrm flipH="1">
            <a:off x="1450845" y="6228965"/>
            <a:ext cx="3277270" cy="369332"/>
          </a:xfrm>
          <a:prstGeom prst="rect">
            <a:avLst/>
          </a:prstGeom>
          <a:noFill/>
        </p:spPr>
        <p:txBody>
          <a:bodyPr wrap="square" rtlCol="0">
            <a:spAutoFit/>
          </a:bodyPr>
          <a:lstStyle/>
          <a:p>
            <a:pPr algn="ctr"/>
            <a:r>
              <a:rPr lang="fr-FR" i="1" dirty="0">
                <a:solidFill>
                  <a:schemeClr val="bg1"/>
                </a:solidFill>
              </a:rPr>
              <a:t>Dépendance en r</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2D04BB31-F1E6-78E0-C2DF-67790546A3E2}"/>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 </a:t>
                </a:r>
                <a:r>
                  <a:rPr lang="fr-FR" sz="2400" dirty="0">
                    <a:solidFill>
                      <a:schemeClr val="bg1"/>
                    </a:solidFill>
                  </a:rPr>
                  <a:t>et </a:t>
                </a:r>
                <a14:m>
                  <m:oMath xmlns:m="http://schemas.openxmlformats.org/officeDocument/2006/math">
                    <m:sSub>
                      <m:sSubPr>
                        <m:ctrlPr>
                          <a:rPr lang="fr-FR" sz="2400" i="1" dirty="0">
                            <a:solidFill>
                              <a:schemeClr val="bg1"/>
                            </a:solidFill>
                            <a:latin typeface="Cambria Math" panose="02040503050406030204" pitchFamily="18" charset="0"/>
                          </a:rPr>
                        </m:ctrlPr>
                      </m:sSubPr>
                      <m:e>
                        <m:r>
                          <a:rPr lang="fr-FR" sz="2400" i="1" dirty="0">
                            <a:solidFill>
                              <a:schemeClr val="bg1"/>
                            </a:solidFill>
                            <a:latin typeface="Cambria Math" panose="02040503050406030204" pitchFamily="18" charset="0"/>
                          </a:rPr>
                          <m:t>𝑉</m:t>
                        </m:r>
                      </m:e>
                      <m:sub>
                        <m:r>
                          <a:rPr lang="fr-FR" sz="2400" i="1" dirty="0">
                            <a:solidFill>
                              <a:schemeClr val="bg1"/>
                            </a:solidFill>
                            <a:latin typeface="Cambria Math" panose="02040503050406030204" pitchFamily="18" charset="0"/>
                          </a:rPr>
                          <m:t>𝑜𝑐</m:t>
                        </m:r>
                        <m:r>
                          <a:rPr lang="fr-FR" sz="2400" i="1" dirty="0">
                            <a:solidFill>
                              <a:schemeClr val="bg1"/>
                            </a:solidFill>
                            <a:latin typeface="Cambria Math" panose="02040503050406030204" pitchFamily="18" charset="0"/>
                          </a:rPr>
                          <m:t>é</m:t>
                        </m:r>
                        <m:r>
                          <a:rPr lang="fr-FR" sz="2400" i="1" dirty="0">
                            <a:solidFill>
                              <a:schemeClr val="bg1"/>
                            </a:solidFill>
                            <a:latin typeface="Cambria Math" panose="02040503050406030204" pitchFamily="18" charset="0"/>
                          </a:rPr>
                          <m:t>𝑎𝑛</m:t>
                        </m:r>
                      </m:sub>
                    </m:sSub>
                  </m:oMath>
                </a14:m>
                <a:endParaRPr lang="fr-FR" sz="2400" dirty="0">
                  <a:solidFill>
                    <a:schemeClr val="bg1"/>
                  </a:solidFill>
                </a:endParaRPr>
              </a:p>
            </p:txBody>
          </p:sp>
        </mc:Choice>
        <mc:Fallback xmlns="">
          <p:sp>
            <p:nvSpPr>
              <p:cNvPr id="2" name="ZoneTexte 1">
                <a:extLst>
                  <a:ext uri="{FF2B5EF4-FFF2-40B4-BE49-F238E27FC236}">
                    <a16:creationId xmlns:a16="http://schemas.microsoft.com/office/drawing/2014/main" id="{2D04BB31-F1E6-78E0-C2DF-67790546A3E2}"/>
                  </a:ext>
                </a:extLst>
              </p:cNvPr>
              <p:cNvSpPr txBox="1">
                <a:spLocks noRot="1" noChangeAspect="1" noMove="1" noResize="1" noEditPoints="1" noAdjustHandles="1" noChangeArrowheads="1" noChangeShapeType="1" noTextEdit="1"/>
              </p:cNvSpPr>
              <p:nvPr/>
            </p:nvSpPr>
            <p:spPr>
              <a:xfrm>
                <a:off x="432619" y="157316"/>
                <a:ext cx="9876990" cy="461665"/>
              </a:xfrm>
              <a:prstGeom prst="rect">
                <a:avLst/>
              </a:prstGeom>
              <a:blipFill>
                <a:blip r:embed="rId6"/>
                <a:stretch>
                  <a:fillRect l="-988" t="-10526" b="-2894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FDD11AD9-703E-46A3-2A14-E7549D08F110}"/>
                  </a:ext>
                </a:extLst>
              </p:cNvPr>
              <p:cNvSpPr txBox="1"/>
              <p:nvPr/>
            </p:nvSpPr>
            <p:spPr>
              <a:xfrm>
                <a:off x="4456283" y="469967"/>
                <a:ext cx="1639717" cy="748100"/>
              </a:xfrm>
              <a:prstGeom prst="wedgeEllipseCallout">
                <a:avLst/>
              </a:prstGeom>
              <a:solidFill>
                <a:schemeClr val="accent2">
                  <a:lumMod val="50000"/>
                </a:schemeClr>
              </a:solidFill>
              <a:ln>
                <a:solidFill>
                  <a:srgbClr val="FFFF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b="0" i="1" smtClean="0">
                          <a:solidFill>
                            <a:schemeClr val="bg1"/>
                          </a:solidFill>
                          <a:latin typeface="Cambria Math" panose="02040503050406030204" pitchFamily="18" charset="0"/>
                        </a:rPr>
                        <m:t>𝑟</m:t>
                      </m:r>
                      <m:r>
                        <a:rPr lang="fr-FR" sz="1400" b="0" i="1" smtClean="0">
                          <a:solidFill>
                            <a:schemeClr val="bg1"/>
                          </a:solidFill>
                          <a:latin typeface="Cambria Math" panose="02040503050406030204" pitchFamily="18" charset="0"/>
                        </a:rPr>
                        <m:t>=</m:t>
                      </m:r>
                      <m:f>
                        <m:fPr>
                          <m:ctrlPr>
                            <a:rPr lang="fr-FR" sz="1400" b="0" i="1" smtClean="0">
                              <a:solidFill>
                                <a:schemeClr val="bg1"/>
                              </a:solidFill>
                              <a:latin typeface="Cambria Math" panose="02040503050406030204" pitchFamily="18" charset="0"/>
                            </a:rPr>
                          </m:ctrlPr>
                        </m:fPr>
                        <m:num>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𝑉</m:t>
                              </m:r>
                            </m:e>
                            <m:sub>
                              <m:r>
                                <a:rPr lang="fr-FR" sz="1400" b="0" i="1" smtClean="0">
                                  <a:solidFill>
                                    <a:schemeClr val="bg1"/>
                                  </a:solidFill>
                                  <a:latin typeface="Cambria Math" panose="02040503050406030204" pitchFamily="18" charset="0"/>
                                </a:rPr>
                                <m:t>𝑐𝑒𝑙𝑙</m:t>
                              </m:r>
                            </m:sub>
                          </m:sSub>
                        </m:num>
                        <m:den>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𝑉</m:t>
                              </m:r>
                            </m:e>
                            <m:sub>
                              <m:r>
                                <a:rPr lang="fr-FR" sz="1400" b="0" i="1" smtClean="0">
                                  <a:solidFill>
                                    <a:schemeClr val="bg1"/>
                                  </a:solidFill>
                                  <a:latin typeface="Cambria Math" panose="02040503050406030204" pitchFamily="18" charset="0"/>
                                </a:rPr>
                                <m:t>𝑜𝑐</m:t>
                              </m:r>
                              <m:r>
                                <a:rPr lang="fr-FR" sz="1400" b="0" i="1" smtClean="0">
                                  <a:solidFill>
                                    <a:schemeClr val="bg1"/>
                                  </a:solidFill>
                                  <a:latin typeface="Cambria Math" panose="02040503050406030204" pitchFamily="18" charset="0"/>
                                </a:rPr>
                                <m:t>é</m:t>
                              </m:r>
                              <m:r>
                                <a:rPr lang="fr-FR" sz="1400" b="0" i="1" smtClean="0">
                                  <a:solidFill>
                                    <a:schemeClr val="bg1"/>
                                  </a:solidFill>
                                  <a:latin typeface="Cambria Math" panose="02040503050406030204" pitchFamily="18" charset="0"/>
                                </a:rPr>
                                <m:t>𝑎𝑛</m:t>
                              </m:r>
                            </m:sub>
                          </m:sSub>
                        </m:den>
                      </m:f>
                    </m:oMath>
                  </m:oMathPara>
                </a14:m>
                <a:endParaRPr lang="fr-FR" sz="1400" dirty="0">
                  <a:solidFill>
                    <a:schemeClr val="bg1"/>
                  </a:solidFill>
                </a:endParaRPr>
              </a:p>
            </p:txBody>
          </p:sp>
        </mc:Choice>
        <mc:Fallback xmlns="">
          <p:sp>
            <p:nvSpPr>
              <p:cNvPr id="3" name="ZoneTexte 2">
                <a:extLst>
                  <a:ext uri="{FF2B5EF4-FFF2-40B4-BE49-F238E27FC236}">
                    <a16:creationId xmlns:a16="http://schemas.microsoft.com/office/drawing/2014/main" id="{FDD11AD9-703E-46A3-2A14-E7549D08F110}"/>
                  </a:ext>
                </a:extLst>
              </p:cNvPr>
              <p:cNvSpPr txBox="1">
                <a:spLocks noRot="1" noChangeAspect="1" noMove="1" noResize="1" noEditPoints="1" noAdjustHandles="1" noChangeArrowheads="1" noChangeShapeType="1" noTextEdit="1"/>
              </p:cNvSpPr>
              <p:nvPr/>
            </p:nvSpPr>
            <p:spPr>
              <a:xfrm>
                <a:off x="4456283" y="469967"/>
                <a:ext cx="1639717" cy="748100"/>
              </a:xfrm>
              <a:prstGeom prst="wedgeEllipseCallout">
                <a:avLst/>
              </a:prstGeom>
              <a:blipFill>
                <a:blip r:embed="rId7"/>
                <a:stretch>
                  <a:fillRect/>
                </a:stretch>
              </a:blipFill>
              <a:ln>
                <a:solidFill>
                  <a:srgbClr val="FFFFFF"/>
                </a:solidFill>
              </a:ln>
            </p:spPr>
            <p:txBody>
              <a:bodyPr/>
              <a:lstStyle/>
              <a:p>
                <a:r>
                  <a:rPr lang="fr-FR">
                    <a:noFill/>
                  </a:rPr>
                  <a:t> </a:t>
                </a:r>
              </a:p>
            </p:txBody>
          </p:sp>
        </mc:Fallback>
      </mc:AlternateContent>
    </p:spTree>
    <p:extLst>
      <p:ext uri="{BB962C8B-B14F-4D97-AF65-F5344CB8AC3E}">
        <p14:creationId xmlns:p14="http://schemas.microsoft.com/office/powerpoint/2010/main" val="3214156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C3C62-66E5-B9A5-D4DC-4C781C9A68AE}"/>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903277F0-25B9-CF9E-0AAB-A9F5A14B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52" y="1069053"/>
            <a:ext cx="4422408" cy="5159477"/>
          </a:xfrm>
          <a:prstGeom prst="rect">
            <a:avLst/>
          </a:prstGeom>
        </p:spPr>
      </p:pic>
      <p:pic>
        <p:nvPicPr>
          <p:cNvPr id="8" name="Image 7">
            <a:extLst>
              <a:ext uri="{FF2B5EF4-FFF2-40B4-BE49-F238E27FC236}">
                <a16:creationId xmlns:a16="http://schemas.microsoft.com/office/drawing/2014/main" id="{06BF2C07-001A-1450-488F-7E2680F27B8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6000"/>
                    </a14:imgEffect>
                  </a14:imgLayer>
                </a14:imgProps>
              </a:ext>
              <a:ext uri="{28A0092B-C50C-407E-A947-70E740481C1C}">
                <a14:useLocalDpi xmlns:a14="http://schemas.microsoft.com/office/drawing/2010/main" val="0"/>
              </a:ext>
            </a:extLst>
          </a:blip>
          <a:stretch>
            <a:fillRect/>
          </a:stretch>
        </p:blipFill>
        <p:spPr>
          <a:xfrm>
            <a:off x="1154676" y="1069052"/>
            <a:ext cx="3869608" cy="5159477"/>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5BC4DEAD-17E3-CCD4-2A83-52AA252A429E}"/>
                  </a:ext>
                </a:extLst>
              </p:cNvPr>
              <p:cNvSpPr txBox="1"/>
              <p:nvPr/>
            </p:nvSpPr>
            <p:spPr>
              <a:xfrm flipH="1">
                <a:off x="6698041" y="676667"/>
                <a:ext cx="3277270" cy="369332"/>
              </a:xfrm>
              <a:prstGeom prst="rect">
                <a:avLst/>
              </a:prstGeom>
              <a:noFill/>
            </p:spPr>
            <p:txBody>
              <a:bodyPr wrap="square" rtlCol="0">
                <a:spAutoFit/>
              </a:bodyPr>
              <a:lstStyle/>
              <a:p>
                <a:pPr algn="ctr"/>
                <a:r>
                  <a:rPr lang="fr-FR" i="1" dirty="0">
                    <a:solidFill>
                      <a:schemeClr val="bg1"/>
                    </a:solidFill>
                  </a:rPr>
                  <a:t>Dépendance en </a:t>
                </a:r>
                <a14:m>
                  <m:oMath xmlns:m="http://schemas.openxmlformats.org/officeDocument/2006/math">
                    <m:sSub>
                      <m:sSubPr>
                        <m:ctrlPr>
                          <a:rPr lang="fr-FR" i="1" dirty="0" smtClean="0">
                            <a:solidFill>
                              <a:schemeClr val="bg1"/>
                            </a:solidFill>
                            <a:latin typeface="Cambria Math" panose="02040503050406030204" pitchFamily="18" charset="0"/>
                          </a:rPr>
                        </m:ctrlPr>
                      </m:sSubPr>
                      <m:e>
                        <m:r>
                          <a:rPr lang="fr-FR" i="1" dirty="0" smtClean="0">
                            <a:solidFill>
                              <a:schemeClr val="bg1"/>
                            </a:solidFill>
                            <a:latin typeface="Cambria Math" panose="02040503050406030204" pitchFamily="18" charset="0"/>
                          </a:rPr>
                          <m:t>𝑉</m:t>
                        </m:r>
                      </m:e>
                      <m:sub>
                        <m:r>
                          <a:rPr lang="fr-FR" i="1" dirty="0" smtClean="0">
                            <a:solidFill>
                              <a:schemeClr val="bg1"/>
                            </a:solidFill>
                            <a:latin typeface="Cambria Math" panose="02040503050406030204" pitchFamily="18" charset="0"/>
                          </a:rPr>
                          <m:t>𝑜𝑐</m:t>
                        </m:r>
                        <m:r>
                          <a:rPr lang="fr-FR" i="1" dirty="0" smtClean="0">
                            <a:solidFill>
                              <a:schemeClr val="bg1"/>
                            </a:solidFill>
                            <a:latin typeface="Cambria Math" panose="02040503050406030204" pitchFamily="18" charset="0"/>
                          </a:rPr>
                          <m:t>é</m:t>
                        </m:r>
                        <m:r>
                          <a:rPr lang="fr-FR" i="1" dirty="0" smtClean="0">
                            <a:solidFill>
                              <a:schemeClr val="bg1"/>
                            </a:solidFill>
                            <a:latin typeface="Cambria Math" panose="02040503050406030204" pitchFamily="18" charset="0"/>
                          </a:rPr>
                          <m:t>𝑎𝑛</m:t>
                        </m:r>
                      </m:sub>
                    </m:sSub>
                  </m:oMath>
                </a14:m>
                <a:endParaRPr lang="fr-FR" b="0" i="1" dirty="0">
                  <a:solidFill>
                    <a:schemeClr val="bg1"/>
                  </a:solidFill>
                </a:endParaRPr>
              </a:p>
            </p:txBody>
          </p:sp>
        </mc:Choice>
        <mc:Fallback xmlns="">
          <p:sp>
            <p:nvSpPr>
              <p:cNvPr id="2" name="ZoneTexte 1">
                <a:extLst>
                  <a:ext uri="{FF2B5EF4-FFF2-40B4-BE49-F238E27FC236}">
                    <a16:creationId xmlns:a16="http://schemas.microsoft.com/office/drawing/2014/main" id="{5BC4DEAD-17E3-CCD4-2A83-52AA252A429E}"/>
                  </a:ext>
                </a:extLst>
              </p:cNvPr>
              <p:cNvSpPr txBox="1">
                <a:spLocks noRot="1" noChangeAspect="1" noMove="1" noResize="1" noEditPoints="1" noAdjustHandles="1" noChangeArrowheads="1" noChangeShapeType="1" noTextEdit="1"/>
              </p:cNvSpPr>
              <p:nvPr/>
            </p:nvSpPr>
            <p:spPr>
              <a:xfrm flipH="1">
                <a:off x="6698041" y="676667"/>
                <a:ext cx="3277270" cy="369332"/>
              </a:xfrm>
              <a:prstGeom prst="rect">
                <a:avLst/>
              </a:prstGeom>
              <a:blipFill>
                <a:blip r:embed="rId6"/>
                <a:stretch>
                  <a:fillRect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218895ED-C220-2C58-A571-58E45F78B093}"/>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 </a:t>
                </a:r>
                <a:r>
                  <a:rPr lang="fr-FR" sz="2400" dirty="0">
                    <a:solidFill>
                      <a:schemeClr val="bg1"/>
                    </a:solidFill>
                  </a:rPr>
                  <a:t>et </a:t>
                </a:r>
                <a14:m>
                  <m:oMath xmlns:m="http://schemas.openxmlformats.org/officeDocument/2006/math">
                    <m:sSub>
                      <m:sSubPr>
                        <m:ctrlPr>
                          <a:rPr lang="fr-FR" sz="2400" i="1" dirty="0">
                            <a:solidFill>
                              <a:schemeClr val="bg1"/>
                            </a:solidFill>
                            <a:latin typeface="Cambria Math" panose="02040503050406030204" pitchFamily="18" charset="0"/>
                          </a:rPr>
                        </m:ctrlPr>
                      </m:sSubPr>
                      <m:e>
                        <m:r>
                          <a:rPr lang="fr-FR" sz="2400" i="1" dirty="0">
                            <a:solidFill>
                              <a:schemeClr val="bg1"/>
                            </a:solidFill>
                            <a:latin typeface="Cambria Math" panose="02040503050406030204" pitchFamily="18" charset="0"/>
                          </a:rPr>
                          <m:t>𝑉</m:t>
                        </m:r>
                      </m:e>
                      <m:sub>
                        <m:r>
                          <a:rPr lang="fr-FR" sz="2400" i="1" dirty="0">
                            <a:solidFill>
                              <a:schemeClr val="bg1"/>
                            </a:solidFill>
                            <a:latin typeface="Cambria Math" panose="02040503050406030204" pitchFamily="18" charset="0"/>
                          </a:rPr>
                          <m:t>𝑜𝑐</m:t>
                        </m:r>
                        <m:r>
                          <a:rPr lang="fr-FR" sz="2400" i="1" dirty="0">
                            <a:solidFill>
                              <a:schemeClr val="bg1"/>
                            </a:solidFill>
                            <a:latin typeface="Cambria Math" panose="02040503050406030204" pitchFamily="18" charset="0"/>
                          </a:rPr>
                          <m:t>é</m:t>
                        </m:r>
                        <m:r>
                          <a:rPr lang="fr-FR" sz="2400" i="1" dirty="0">
                            <a:solidFill>
                              <a:schemeClr val="bg1"/>
                            </a:solidFill>
                            <a:latin typeface="Cambria Math" panose="02040503050406030204" pitchFamily="18" charset="0"/>
                          </a:rPr>
                          <m:t>𝑎𝑛</m:t>
                        </m:r>
                      </m:sub>
                    </m:sSub>
                  </m:oMath>
                </a14:m>
                <a:endParaRPr lang="fr-FR" sz="2400" dirty="0">
                  <a:solidFill>
                    <a:schemeClr val="bg1"/>
                  </a:solidFill>
                </a:endParaRPr>
              </a:p>
            </p:txBody>
          </p:sp>
        </mc:Choice>
        <mc:Fallback xmlns="">
          <p:sp>
            <p:nvSpPr>
              <p:cNvPr id="5" name="ZoneTexte 4">
                <a:extLst>
                  <a:ext uri="{FF2B5EF4-FFF2-40B4-BE49-F238E27FC236}">
                    <a16:creationId xmlns:a16="http://schemas.microsoft.com/office/drawing/2014/main" id="{218895ED-C220-2C58-A571-58E45F78B093}"/>
                  </a:ext>
                </a:extLst>
              </p:cNvPr>
              <p:cNvSpPr txBox="1">
                <a:spLocks noRot="1" noChangeAspect="1" noMove="1" noResize="1" noEditPoints="1" noAdjustHandles="1" noChangeArrowheads="1" noChangeShapeType="1" noTextEdit="1"/>
              </p:cNvSpPr>
              <p:nvPr/>
            </p:nvSpPr>
            <p:spPr>
              <a:xfrm>
                <a:off x="432619" y="157316"/>
                <a:ext cx="9876990" cy="461665"/>
              </a:xfrm>
              <a:prstGeom prst="rect">
                <a:avLst/>
              </a:prstGeom>
              <a:blipFill>
                <a:blip r:embed="rId7"/>
                <a:stretch>
                  <a:fillRect l="-988" t="-10526" b="-28947"/>
                </a:stretch>
              </a:blipFill>
            </p:spPr>
            <p:txBody>
              <a:bodyPr/>
              <a:lstStyle/>
              <a:p>
                <a:r>
                  <a:rPr lang="fr-FR">
                    <a:noFill/>
                  </a:rPr>
                  <a:t> </a:t>
                </a:r>
              </a:p>
            </p:txBody>
          </p:sp>
        </mc:Fallback>
      </mc:AlternateContent>
      <p:sp>
        <p:nvSpPr>
          <p:cNvPr id="4" name="ZoneTexte 3">
            <a:extLst>
              <a:ext uri="{FF2B5EF4-FFF2-40B4-BE49-F238E27FC236}">
                <a16:creationId xmlns:a16="http://schemas.microsoft.com/office/drawing/2014/main" id="{59809D7B-FDA0-53E8-ACE5-7D07564C755A}"/>
              </a:ext>
            </a:extLst>
          </p:cNvPr>
          <p:cNvSpPr txBox="1"/>
          <p:nvPr/>
        </p:nvSpPr>
        <p:spPr>
          <a:xfrm>
            <a:off x="9248503" y="99630"/>
            <a:ext cx="2896257" cy="1038701"/>
          </a:xfrm>
          <a:prstGeom prst="wedgeEllipseCallout">
            <a:avLst/>
          </a:prstGeom>
          <a:solidFill>
            <a:schemeClr val="accent2">
              <a:lumMod val="50000"/>
            </a:schemeClr>
          </a:solidFill>
          <a:ln>
            <a:solidFill>
              <a:srgbClr val="FFFFFF"/>
            </a:solidFill>
          </a:ln>
        </p:spPr>
        <p:txBody>
          <a:bodyPr wrap="square" rtlCol="0">
            <a:spAutoFit/>
          </a:bodyPr>
          <a:lstStyle/>
          <a:p>
            <a:r>
              <a:rPr lang="fr-FR" sz="1050" b="1" dirty="0">
                <a:solidFill>
                  <a:schemeClr val="bg1"/>
                </a:solidFill>
              </a:rPr>
              <a:t>GEL : couche équivalente globale </a:t>
            </a:r>
            <a:r>
              <a:rPr lang="fr-FR" sz="1050" dirty="0">
                <a:solidFill>
                  <a:schemeClr val="bg1"/>
                </a:solidFill>
              </a:rPr>
              <a:t>(hauteur de l’eau si toute l’eau de Mars était répandue sur la surface de la planète)</a:t>
            </a:r>
          </a:p>
        </p:txBody>
      </p:sp>
    </p:spTree>
    <p:extLst>
      <p:ext uri="{BB962C8B-B14F-4D97-AF65-F5344CB8AC3E}">
        <p14:creationId xmlns:p14="http://schemas.microsoft.com/office/powerpoint/2010/main" val="232235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2415-5585-7235-081C-5BF62A9FAE9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C5DB7C1-52B1-B71B-F48F-F6F0355B0E8F}"/>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 </a:t>
                </a:r>
                <a:r>
                  <a:rPr lang="fr-FR" sz="2400" dirty="0">
                    <a:solidFill>
                      <a:schemeClr val="bg1"/>
                    </a:solidFill>
                  </a:rPr>
                  <a:t>et </a:t>
                </a:r>
                <a14:m>
                  <m:oMath xmlns:m="http://schemas.openxmlformats.org/officeDocument/2006/math">
                    <m:sSub>
                      <m:sSubPr>
                        <m:ctrlPr>
                          <a:rPr lang="fr-FR" sz="2400" i="1" dirty="0">
                            <a:solidFill>
                              <a:schemeClr val="bg1"/>
                            </a:solidFill>
                            <a:latin typeface="Cambria Math" panose="02040503050406030204" pitchFamily="18" charset="0"/>
                          </a:rPr>
                        </m:ctrlPr>
                      </m:sSubPr>
                      <m:e>
                        <m:r>
                          <a:rPr lang="fr-FR" sz="2400" i="1" dirty="0">
                            <a:solidFill>
                              <a:schemeClr val="bg1"/>
                            </a:solidFill>
                            <a:latin typeface="Cambria Math" panose="02040503050406030204" pitchFamily="18" charset="0"/>
                          </a:rPr>
                          <m:t>𝑉</m:t>
                        </m:r>
                      </m:e>
                      <m:sub>
                        <m:r>
                          <a:rPr lang="fr-FR" sz="2400" i="1" dirty="0">
                            <a:solidFill>
                              <a:schemeClr val="bg1"/>
                            </a:solidFill>
                            <a:latin typeface="Cambria Math" panose="02040503050406030204" pitchFamily="18" charset="0"/>
                          </a:rPr>
                          <m:t>𝑜𝑐</m:t>
                        </m:r>
                        <m:r>
                          <a:rPr lang="fr-FR" sz="2400" i="1" dirty="0">
                            <a:solidFill>
                              <a:schemeClr val="bg1"/>
                            </a:solidFill>
                            <a:latin typeface="Cambria Math" panose="02040503050406030204" pitchFamily="18" charset="0"/>
                          </a:rPr>
                          <m:t>é</m:t>
                        </m:r>
                        <m:r>
                          <a:rPr lang="fr-FR" sz="2400" i="1" dirty="0">
                            <a:solidFill>
                              <a:schemeClr val="bg1"/>
                            </a:solidFill>
                            <a:latin typeface="Cambria Math" panose="02040503050406030204" pitchFamily="18" charset="0"/>
                          </a:rPr>
                          <m:t>𝑎𝑛</m:t>
                        </m:r>
                      </m:sub>
                    </m:sSub>
                  </m:oMath>
                </a14:m>
                <a:endParaRPr lang="fr-FR" sz="2400" dirty="0">
                  <a:solidFill>
                    <a:schemeClr val="bg1"/>
                  </a:solidFill>
                </a:endParaRPr>
              </a:p>
            </p:txBody>
          </p:sp>
        </mc:Choice>
        <mc:Fallback xmlns="">
          <p:sp>
            <p:nvSpPr>
              <p:cNvPr id="5" name="ZoneTexte 4">
                <a:extLst>
                  <a:ext uri="{FF2B5EF4-FFF2-40B4-BE49-F238E27FC236}">
                    <a16:creationId xmlns:a16="http://schemas.microsoft.com/office/drawing/2014/main" id="{7C5DB7C1-52B1-B71B-F48F-F6F0355B0E8F}"/>
                  </a:ext>
                </a:extLst>
              </p:cNvPr>
              <p:cNvSpPr txBox="1">
                <a:spLocks noRot="1" noChangeAspect="1" noMove="1" noResize="1" noEditPoints="1" noAdjustHandles="1" noChangeArrowheads="1" noChangeShapeType="1" noTextEdit="1"/>
              </p:cNvSpPr>
              <p:nvPr/>
            </p:nvSpPr>
            <p:spPr>
              <a:xfrm>
                <a:off x="432619" y="157316"/>
                <a:ext cx="9876990" cy="461665"/>
              </a:xfrm>
              <a:prstGeom prst="rect">
                <a:avLst/>
              </a:prstGeom>
              <a:blipFill>
                <a:blip r:embed="rId3"/>
                <a:stretch>
                  <a:fillRect l="-988" t="-10526" b="-28947"/>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ACB311CE-C8E3-5EA2-9CED-F466CCCEA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726" y="618981"/>
            <a:ext cx="8142547" cy="5694838"/>
          </a:xfrm>
          <a:prstGeom prst="rect">
            <a:avLst/>
          </a:prstGeom>
        </p:spPr>
      </p:pic>
    </p:spTree>
    <p:extLst>
      <p:ext uri="{BB962C8B-B14F-4D97-AF65-F5344CB8AC3E}">
        <p14:creationId xmlns:p14="http://schemas.microsoft.com/office/powerpoint/2010/main" val="4223901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D0CCB-7782-24BA-68FC-DA9018C482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1FD1114-92D7-1E24-98B4-5132E1E59B7B}"/>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 </a:t>
                </a:r>
                <a:r>
                  <a:rPr lang="fr-FR" sz="2400" dirty="0">
                    <a:solidFill>
                      <a:schemeClr val="bg1"/>
                    </a:solidFill>
                  </a:rPr>
                  <a:t>et </a:t>
                </a:r>
                <a14:m>
                  <m:oMath xmlns:m="http://schemas.openxmlformats.org/officeDocument/2006/math">
                    <m:sSub>
                      <m:sSubPr>
                        <m:ctrlPr>
                          <a:rPr lang="fr-FR" sz="2400" i="1" dirty="0">
                            <a:solidFill>
                              <a:schemeClr val="bg1"/>
                            </a:solidFill>
                            <a:latin typeface="Cambria Math" panose="02040503050406030204" pitchFamily="18" charset="0"/>
                          </a:rPr>
                        </m:ctrlPr>
                      </m:sSubPr>
                      <m:e>
                        <m:r>
                          <a:rPr lang="fr-FR" sz="2400" i="1" dirty="0">
                            <a:solidFill>
                              <a:schemeClr val="bg1"/>
                            </a:solidFill>
                            <a:latin typeface="Cambria Math" panose="02040503050406030204" pitchFamily="18" charset="0"/>
                          </a:rPr>
                          <m:t>𝑉</m:t>
                        </m:r>
                      </m:e>
                      <m:sub>
                        <m:r>
                          <a:rPr lang="fr-FR" sz="2400" i="1" dirty="0">
                            <a:solidFill>
                              <a:schemeClr val="bg1"/>
                            </a:solidFill>
                            <a:latin typeface="Cambria Math" panose="02040503050406030204" pitchFamily="18" charset="0"/>
                          </a:rPr>
                          <m:t>𝑜𝑐</m:t>
                        </m:r>
                        <m:r>
                          <a:rPr lang="fr-FR" sz="2400" i="1" dirty="0">
                            <a:solidFill>
                              <a:schemeClr val="bg1"/>
                            </a:solidFill>
                            <a:latin typeface="Cambria Math" panose="02040503050406030204" pitchFamily="18" charset="0"/>
                          </a:rPr>
                          <m:t>é</m:t>
                        </m:r>
                        <m:r>
                          <a:rPr lang="fr-FR" sz="2400" i="1" dirty="0">
                            <a:solidFill>
                              <a:schemeClr val="bg1"/>
                            </a:solidFill>
                            <a:latin typeface="Cambria Math" panose="02040503050406030204" pitchFamily="18" charset="0"/>
                          </a:rPr>
                          <m:t>𝑎𝑛</m:t>
                        </m:r>
                      </m:sub>
                    </m:sSub>
                  </m:oMath>
                </a14:m>
                <a:endParaRPr lang="fr-FR" sz="2400" dirty="0">
                  <a:solidFill>
                    <a:schemeClr val="bg1"/>
                  </a:solidFill>
                </a:endParaRPr>
              </a:p>
            </p:txBody>
          </p:sp>
        </mc:Choice>
        <mc:Fallback xmlns="">
          <p:sp>
            <p:nvSpPr>
              <p:cNvPr id="5" name="ZoneTexte 4">
                <a:extLst>
                  <a:ext uri="{FF2B5EF4-FFF2-40B4-BE49-F238E27FC236}">
                    <a16:creationId xmlns:a16="http://schemas.microsoft.com/office/drawing/2014/main" id="{A1FD1114-92D7-1E24-98B4-5132E1E59B7B}"/>
                  </a:ext>
                </a:extLst>
              </p:cNvPr>
              <p:cNvSpPr txBox="1">
                <a:spLocks noRot="1" noChangeAspect="1" noMove="1" noResize="1" noEditPoints="1" noAdjustHandles="1" noChangeArrowheads="1" noChangeShapeType="1" noTextEdit="1"/>
              </p:cNvSpPr>
              <p:nvPr/>
            </p:nvSpPr>
            <p:spPr>
              <a:xfrm>
                <a:off x="432619" y="157316"/>
                <a:ext cx="9876990" cy="461665"/>
              </a:xfrm>
              <a:prstGeom prst="rect">
                <a:avLst/>
              </a:prstGeom>
              <a:blipFill>
                <a:blip r:embed="rId3"/>
                <a:stretch>
                  <a:fillRect l="-988" t="-10526" b="-28947"/>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5ECC9845-5CCE-FB24-AE75-D98BFA3BC29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024725" y="925158"/>
            <a:ext cx="8142547" cy="5475642"/>
          </a:xfrm>
          <a:prstGeom prst="rect">
            <a:avLst/>
          </a:prstGeom>
        </p:spPr>
      </p:pic>
      <p:pic>
        <p:nvPicPr>
          <p:cNvPr id="6" name="Image 5">
            <a:extLst>
              <a:ext uri="{FF2B5EF4-FFF2-40B4-BE49-F238E27FC236}">
                <a16:creationId xmlns:a16="http://schemas.microsoft.com/office/drawing/2014/main" id="{72306A45-02D9-FB32-5FFC-45923D2AA604}"/>
              </a:ext>
            </a:extLst>
          </p:cNvPr>
          <p:cNvPicPr>
            <a:picLocks noChangeAspect="1"/>
          </p:cNvPicPr>
          <p:nvPr/>
        </p:nvPicPr>
        <p:blipFill>
          <a:blip r:embed="rId5">
            <a:extLst>
              <a:ext uri="{28A0092B-C50C-407E-A947-70E740481C1C}">
                <a14:useLocalDpi xmlns:a14="http://schemas.microsoft.com/office/drawing/2010/main" val="0"/>
              </a:ext>
            </a:extLst>
          </a:blip>
          <a:srcRect b="94624"/>
          <a:stretch>
            <a:fillRect/>
          </a:stretch>
        </p:blipFill>
        <p:spPr>
          <a:xfrm>
            <a:off x="2024726" y="618981"/>
            <a:ext cx="8142547" cy="306177"/>
          </a:xfrm>
          <a:prstGeom prst="rect">
            <a:avLst/>
          </a:prstGeom>
        </p:spPr>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69AC375-FD38-AAFC-69DE-8D15A0E9A240}"/>
                  </a:ext>
                </a:extLst>
              </p:cNvPr>
              <p:cNvSpPr txBox="1"/>
              <p:nvPr/>
            </p:nvSpPr>
            <p:spPr>
              <a:xfrm>
                <a:off x="8692179" y="618981"/>
                <a:ext cx="1398494" cy="353943"/>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fr-FR" sz="1700" i="1" dirty="0" smtClean="0">
                              <a:solidFill>
                                <a:schemeClr val="tx1"/>
                              </a:solidFill>
                              <a:latin typeface="Cambria Math" panose="02040503050406030204" pitchFamily="18" charset="0"/>
                            </a:rPr>
                          </m:ctrlPr>
                        </m:sSubPr>
                        <m:e>
                          <m:r>
                            <a:rPr lang="fr-FR" sz="1700" i="1" dirty="0">
                              <a:solidFill>
                                <a:schemeClr val="tx1"/>
                              </a:solidFill>
                              <a:latin typeface="Cambria Math" panose="02040503050406030204" pitchFamily="18" charset="0"/>
                            </a:rPr>
                            <m:t>𝑉</m:t>
                          </m:r>
                        </m:e>
                        <m:sub>
                          <m:r>
                            <a:rPr lang="fr-FR" sz="1700" i="1" dirty="0">
                              <a:solidFill>
                                <a:schemeClr val="tx1"/>
                              </a:solidFill>
                              <a:latin typeface="Cambria Math" panose="02040503050406030204" pitchFamily="18" charset="0"/>
                            </a:rPr>
                            <m:t>𝑜𝑐</m:t>
                          </m:r>
                          <m:r>
                            <a:rPr lang="fr-FR" sz="1700" i="1" dirty="0">
                              <a:solidFill>
                                <a:schemeClr val="tx1"/>
                              </a:solidFill>
                              <a:latin typeface="Cambria Math" panose="02040503050406030204" pitchFamily="18" charset="0"/>
                            </a:rPr>
                            <m:t>é</m:t>
                          </m:r>
                          <m:r>
                            <a:rPr lang="fr-FR" sz="1700" i="1" dirty="0">
                              <a:solidFill>
                                <a:schemeClr val="tx1"/>
                              </a:solidFill>
                              <a:latin typeface="Cambria Math" panose="02040503050406030204" pitchFamily="18" charset="0"/>
                            </a:rPr>
                            <m:t>𝑎𝑛</m:t>
                          </m:r>
                        </m:sub>
                      </m:sSub>
                    </m:oMath>
                  </m:oMathPara>
                </a14:m>
                <a:endParaRPr lang="fr-FR" sz="1700" dirty="0">
                  <a:solidFill>
                    <a:schemeClr val="tx1"/>
                  </a:solidFill>
                </a:endParaRPr>
              </a:p>
            </p:txBody>
          </p:sp>
        </mc:Choice>
        <mc:Fallback xmlns="">
          <p:sp>
            <p:nvSpPr>
              <p:cNvPr id="7" name="ZoneTexte 6">
                <a:extLst>
                  <a:ext uri="{FF2B5EF4-FFF2-40B4-BE49-F238E27FC236}">
                    <a16:creationId xmlns:a16="http://schemas.microsoft.com/office/drawing/2014/main" id="{469AC375-FD38-AAFC-69DE-8D15A0E9A240}"/>
                  </a:ext>
                </a:extLst>
              </p:cNvPr>
              <p:cNvSpPr txBox="1">
                <a:spLocks noRot="1" noChangeAspect="1" noMove="1" noResize="1" noEditPoints="1" noAdjustHandles="1" noChangeArrowheads="1" noChangeShapeType="1" noTextEdit="1"/>
              </p:cNvSpPr>
              <p:nvPr/>
            </p:nvSpPr>
            <p:spPr>
              <a:xfrm>
                <a:off x="8692179" y="618981"/>
                <a:ext cx="1398494" cy="353943"/>
              </a:xfrm>
              <a:prstGeom prst="rect">
                <a:avLst/>
              </a:prstGeom>
              <a:blipFill>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62962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3624-96AC-6035-BECE-082CE847AC69}"/>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9442FC30-9211-C209-E446-0BC57C68502D}"/>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a:t>
            </a:r>
            <a:endParaRPr lang="fr-FR" sz="2400" dirty="0">
              <a:solidFill>
                <a:schemeClr val="bg1"/>
              </a:solidFill>
            </a:endParaRPr>
          </a:p>
        </p:txBody>
      </p:sp>
      <p:pic>
        <p:nvPicPr>
          <p:cNvPr id="3" name="Image 2">
            <a:extLst>
              <a:ext uri="{FF2B5EF4-FFF2-40B4-BE49-F238E27FC236}">
                <a16:creationId xmlns:a16="http://schemas.microsoft.com/office/drawing/2014/main" id="{759FE063-4B5E-C998-EF27-372F7F0A5F5D}"/>
              </a:ext>
            </a:extLst>
          </p:cNvPr>
          <p:cNvPicPr>
            <a:picLocks noChangeAspect="1"/>
          </p:cNvPicPr>
          <p:nvPr/>
        </p:nvPicPr>
        <p:blipFill>
          <a:blip r:embed="rId3"/>
          <a:stretch>
            <a:fillRect/>
          </a:stretch>
        </p:blipFill>
        <p:spPr>
          <a:xfrm>
            <a:off x="432618" y="1668747"/>
            <a:ext cx="5492329" cy="3850359"/>
          </a:xfrm>
          <a:prstGeom prst="rect">
            <a:avLst/>
          </a:prstGeom>
        </p:spPr>
      </p:pic>
      <p:pic>
        <p:nvPicPr>
          <p:cNvPr id="11" name="Image 10">
            <a:extLst>
              <a:ext uri="{FF2B5EF4-FFF2-40B4-BE49-F238E27FC236}">
                <a16:creationId xmlns:a16="http://schemas.microsoft.com/office/drawing/2014/main" id="{0EC6DD2E-2100-F16B-B3AB-C61D3FF45C26}"/>
              </a:ext>
            </a:extLst>
          </p:cNvPr>
          <p:cNvPicPr>
            <a:picLocks noChangeAspect="1"/>
          </p:cNvPicPr>
          <p:nvPr/>
        </p:nvPicPr>
        <p:blipFill>
          <a:blip r:embed="rId4"/>
          <a:stretch>
            <a:fillRect/>
          </a:stretch>
        </p:blipFill>
        <p:spPr>
          <a:xfrm>
            <a:off x="6267055" y="1668747"/>
            <a:ext cx="5676566" cy="3850359"/>
          </a:xfrm>
          <a:prstGeom prst="rect">
            <a:avLst/>
          </a:prstGeom>
        </p:spPr>
      </p:pic>
    </p:spTree>
    <p:extLst>
      <p:ext uri="{BB962C8B-B14F-4D97-AF65-F5344CB8AC3E}">
        <p14:creationId xmlns:p14="http://schemas.microsoft.com/office/powerpoint/2010/main" val="614500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0CFD00FA-157B-14BD-F1E2-BDAB76A823C9}"/>
              </a:ext>
            </a:extLst>
          </p:cNvPr>
          <p:cNvSpPr/>
          <p:nvPr/>
        </p:nvSpPr>
        <p:spPr>
          <a:xfrm>
            <a:off x="572280" y="1809750"/>
            <a:ext cx="11047439" cy="4038600"/>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ZoneTexte 1">
            <a:extLst>
              <a:ext uri="{FF2B5EF4-FFF2-40B4-BE49-F238E27FC236}">
                <a16:creationId xmlns:a16="http://schemas.microsoft.com/office/drawing/2014/main" id="{850AC714-475D-C743-B1A9-0BADAB6BB6F4}"/>
              </a:ext>
            </a:extLst>
          </p:cNvPr>
          <p:cNvSpPr txBox="1"/>
          <p:nvPr/>
        </p:nvSpPr>
        <p:spPr>
          <a:xfrm>
            <a:off x="1178378" y="2131061"/>
            <a:ext cx="5386577" cy="3257174"/>
          </a:xfrm>
          <a:prstGeom prst="rect">
            <a:avLst/>
          </a:prstGeom>
          <a:noFill/>
        </p:spPr>
        <p:txBody>
          <a:bodyPr wrap="square" rtlCol="0">
            <a:spAutoFit/>
          </a:bodyPr>
          <a:lstStyle/>
          <a:p>
            <a:pPr marL="400050" indent="-400050">
              <a:lnSpc>
                <a:spcPct val="150000"/>
              </a:lnSpc>
              <a:buFont typeface="+mj-lt"/>
              <a:buAutoNum type="romanUcPeriod"/>
            </a:pPr>
            <a:r>
              <a:rPr lang="fr-FR" sz="2800" dirty="0">
                <a:hlinkClick r:id="rId3" action="ppaction://hlinksldjump">
                  <a:extLst>
                    <a:ext uri="{A12FA001-AC4F-418D-AE19-62706E023703}">
                      <ahyp:hlinkClr xmlns:ahyp="http://schemas.microsoft.com/office/drawing/2018/hyperlinkcolor" val="tx"/>
                    </a:ext>
                  </a:extLst>
                </a:hlinkClick>
              </a:rPr>
              <a:t>Modèle biologique</a:t>
            </a:r>
            <a:endParaRPr lang="fr-FR" sz="2800" dirty="0"/>
          </a:p>
          <a:p>
            <a:pPr marL="400050" indent="-400050">
              <a:lnSpc>
                <a:spcPct val="150000"/>
              </a:lnSpc>
              <a:buFont typeface="+mj-lt"/>
              <a:buAutoNum type="romanUcPeriod"/>
            </a:pPr>
            <a:r>
              <a:rPr lang="fr-FR" sz="2800" dirty="0">
                <a:hlinkClick r:id="rId4" action="ppaction://hlinksldjump">
                  <a:extLst>
                    <a:ext uri="{A12FA001-AC4F-418D-AE19-62706E023703}">
                      <ahyp:hlinkClr xmlns:ahyp="http://schemas.microsoft.com/office/drawing/2018/hyperlinkcolor" val="tx"/>
                    </a:ext>
                  </a:extLst>
                </a:hlinkClick>
              </a:rPr>
              <a:t>Modèle climatique 1D</a:t>
            </a:r>
            <a:endParaRPr lang="fr-FR" sz="2800" dirty="0"/>
          </a:p>
          <a:p>
            <a:pPr marL="400050" indent="-400050">
              <a:lnSpc>
                <a:spcPct val="150000"/>
              </a:lnSpc>
              <a:buFont typeface="+mj-lt"/>
              <a:buAutoNum type="romanUcPeriod"/>
            </a:pPr>
            <a:r>
              <a:rPr lang="fr-FR" sz="2800" dirty="0">
                <a:hlinkClick r:id="rId5" action="ppaction://hlinksldjump">
                  <a:extLst>
                    <a:ext uri="{A12FA001-AC4F-418D-AE19-62706E023703}">
                      <ahyp:hlinkClr xmlns:ahyp="http://schemas.microsoft.com/office/drawing/2018/hyperlinkcolor" val="tx"/>
                    </a:ext>
                  </a:extLst>
                </a:hlinkClick>
              </a:rPr>
              <a:t>Résultats unidimensionnels</a:t>
            </a:r>
            <a:endParaRPr lang="fr-FR" sz="2800" dirty="0"/>
          </a:p>
          <a:p>
            <a:pPr marL="400050" indent="-400050">
              <a:lnSpc>
                <a:spcPct val="150000"/>
              </a:lnSpc>
              <a:buFont typeface="+mj-lt"/>
              <a:buAutoNum type="romanUcPeriod"/>
            </a:pPr>
            <a:r>
              <a:rPr lang="fr-FR" sz="2800" dirty="0">
                <a:hlinkClick r:id="rId6" action="ppaction://hlinksldjump">
                  <a:extLst>
                    <a:ext uri="{A12FA001-AC4F-418D-AE19-62706E023703}">
                      <ahyp:hlinkClr xmlns:ahyp="http://schemas.microsoft.com/office/drawing/2018/hyperlinkcolor" val="tx"/>
                    </a:ext>
                  </a:extLst>
                </a:hlinkClick>
              </a:rPr>
              <a:t>Modèle climatique 3D</a:t>
            </a:r>
            <a:endParaRPr lang="fr-FR" sz="2800" dirty="0"/>
          </a:p>
          <a:p>
            <a:pPr>
              <a:lnSpc>
                <a:spcPct val="150000"/>
              </a:lnSpc>
            </a:pPr>
            <a:r>
              <a:rPr lang="fr-FR" sz="2800" dirty="0">
                <a:hlinkClick r:id="rId7" action="ppaction://hlinksldjump">
                  <a:extLst>
                    <a:ext uri="{A12FA001-AC4F-418D-AE19-62706E023703}">
                      <ahyp:hlinkClr xmlns:ahyp="http://schemas.microsoft.com/office/drawing/2018/hyperlinkcolor" val="tx"/>
                    </a:ext>
                  </a:extLst>
                </a:hlinkClick>
              </a:rPr>
              <a:t>Conclusion</a:t>
            </a:r>
            <a:endParaRPr lang="fr-FR" dirty="0"/>
          </a:p>
        </p:txBody>
      </p:sp>
      <p:sp>
        <p:nvSpPr>
          <p:cNvPr id="8" name="ZoneTexte 7">
            <a:extLst>
              <a:ext uri="{FF2B5EF4-FFF2-40B4-BE49-F238E27FC236}">
                <a16:creationId xmlns:a16="http://schemas.microsoft.com/office/drawing/2014/main" id="{4E96199A-6B3B-2203-7702-8ECA2B96F74E}"/>
              </a:ext>
            </a:extLst>
          </p:cNvPr>
          <p:cNvSpPr txBox="1"/>
          <p:nvPr/>
        </p:nvSpPr>
        <p:spPr>
          <a:xfrm>
            <a:off x="298888" y="444369"/>
            <a:ext cx="3053712" cy="769441"/>
          </a:xfrm>
          <a:prstGeom prst="rect">
            <a:avLst/>
          </a:prstGeom>
          <a:noFill/>
        </p:spPr>
        <p:txBody>
          <a:bodyPr wrap="square" rtlCol="0">
            <a:spAutoFit/>
          </a:bodyPr>
          <a:lstStyle/>
          <a:p>
            <a:r>
              <a:rPr lang="fr-FR" sz="4400" noProof="0" dirty="0"/>
              <a:t>Plan</a:t>
            </a:r>
          </a:p>
        </p:txBody>
      </p:sp>
    </p:spTree>
    <p:extLst>
      <p:ext uri="{BB962C8B-B14F-4D97-AF65-F5344CB8AC3E}">
        <p14:creationId xmlns:p14="http://schemas.microsoft.com/office/powerpoint/2010/main" val="38215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7B6A9-1AB9-EA0F-313B-9D212AC811D1}"/>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80DBDE71-FEEB-7DF4-62AF-5DA533DE169D}"/>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a:t>
            </a:r>
            <a:r>
              <a:rPr lang="fr-FR" sz="2400" i="1" dirty="0">
                <a:solidFill>
                  <a:schemeClr val="bg1"/>
                </a:solidFill>
              </a:rPr>
              <a:t>r</a:t>
            </a:r>
            <a:endParaRPr lang="fr-FR" sz="2400" dirty="0">
              <a:solidFill>
                <a:schemeClr val="bg1"/>
              </a:solidFill>
            </a:endParaRPr>
          </a:p>
        </p:txBody>
      </p:sp>
      <p:pic>
        <p:nvPicPr>
          <p:cNvPr id="7" name="Image 6">
            <a:extLst>
              <a:ext uri="{FF2B5EF4-FFF2-40B4-BE49-F238E27FC236}">
                <a16:creationId xmlns:a16="http://schemas.microsoft.com/office/drawing/2014/main" id="{609438E5-D50B-3A30-E3D9-510E80EFEA74}"/>
              </a:ext>
            </a:extLst>
          </p:cNvPr>
          <p:cNvPicPr>
            <a:picLocks noChangeAspect="1"/>
          </p:cNvPicPr>
          <p:nvPr/>
        </p:nvPicPr>
        <p:blipFill>
          <a:blip r:embed="rId3"/>
          <a:stretch>
            <a:fillRect/>
          </a:stretch>
        </p:blipFill>
        <p:spPr>
          <a:xfrm>
            <a:off x="6311585" y="1481013"/>
            <a:ext cx="5567513" cy="3895974"/>
          </a:xfrm>
          <a:prstGeom prst="rect">
            <a:avLst/>
          </a:prstGeom>
        </p:spPr>
      </p:pic>
      <p:pic>
        <p:nvPicPr>
          <p:cNvPr id="10" name="Image 9">
            <a:extLst>
              <a:ext uri="{FF2B5EF4-FFF2-40B4-BE49-F238E27FC236}">
                <a16:creationId xmlns:a16="http://schemas.microsoft.com/office/drawing/2014/main" id="{DFE2A2AA-DDAE-C58D-3FFD-C18AFCB628EB}"/>
              </a:ext>
            </a:extLst>
          </p:cNvPr>
          <p:cNvPicPr>
            <a:picLocks noChangeAspect="1"/>
          </p:cNvPicPr>
          <p:nvPr/>
        </p:nvPicPr>
        <p:blipFill>
          <a:blip r:embed="rId4"/>
          <a:stretch>
            <a:fillRect/>
          </a:stretch>
        </p:blipFill>
        <p:spPr>
          <a:xfrm>
            <a:off x="432619" y="1481013"/>
            <a:ext cx="5514009" cy="3895974"/>
          </a:xfrm>
          <a:prstGeom prst="rect">
            <a:avLst/>
          </a:prstGeom>
        </p:spPr>
      </p:pic>
    </p:spTree>
    <p:extLst>
      <p:ext uri="{BB962C8B-B14F-4D97-AF65-F5344CB8AC3E}">
        <p14:creationId xmlns:p14="http://schemas.microsoft.com/office/powerpoint/2010/main" val="200080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86941-0A41-1AC9-8B0A-CFDA7EA637AA}"/>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48D32258-5B58-5E50-FCD3-4735C1A660F8}"/>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nombre d’appel au modèle climatique</a:t>
            </a:r>
          </a:p>
        </p:txBody>
      </p:sp>
      <p:sp>
        <p:nvSpPr>
          <p:cNvPr id="3" name="ZoneTexte 2">
            <a:extLst>
              <a:ext uri="{FF2B5EF4-FFF2-40B4-BE49-F238E27FC236}">
                <a16:creationId xmlns:a16="http://schemas.microsoft.com/office/drawing/2014/main" id="{B6A02FDF-E412-7E57-8439-7DD09FE06C12}"/>
              </a:ext>
            </a:extLst>
          </p:cNvPr>
          <p:cNvSpPr txBox="1"/>
          <p:nvPr/>
        </p:nvSpPr>
        <p:spPr>
          <a:xfrm flipH="1">
            <a:off x="336460" y="2828834"/>
            <a:ext cx="3635771" cy="1200329"/>
          </a:xfrm>
          <a:prstGeom prst="rect">
            <a:avLst/>
          </a:prstGeom>
          <a:noFill/>
        </p:spPr>
        <p:txBody>
          <a:bodyPr wrap="square" rtlCol="0">
            <a:spAutoFit/>
          </a:bodyPr>
          <a:lstStyle/>
          <a:p>
            <a:pPr algn="ctr"/>
            <a:r>
              <a:rPr lang="fr-FR" i="1" dirty="0">
                <a:solidFill>
                  <a:schemeClr val="bg1"/>
                </a:solidFill>
              </a:rPr>
              <a:t>Dépendance de la température en fonction de la fréquence d’appel au modèle climatique </a:t>
            </a:r>
          </a:p>
          <a:p>
            <a:pPr algn="ctr"/>
            <a:r>
              <a:rPr lang="fr-FR" i="1" dirty="0">
                <a:solidFill>
                  <a:schemeClr val="bg1"/>
                </a:solidFill>
              </a:rPr>
              <a:t>(176 points entre 50 et 250 appels)</a:t>
            </a:r>
          </a:p>
        </p:txBody>
      </p:sp>
      <p:pic>
        <p:nvPicPr>
          <p:cNvPr id="4" name="Image 3">
            <a:extLst>
              <a:ext uri="{FF2B5EF4-FFF2-40B4-BE49-F238E27FC236}">
                <a16:creationId xmlns:a16="http://schemas.microsoft.com/office/drawing/2014/main" id="{90077BC3-2A86-1F37-3668-C415ED0BE07A}"/>
              </a:ext>
            </a:extLst>
          </p:cNvPr>
          <p:cNvPicPr>
            <a:picLocks noChangeAspect="1"/>
          </p:cNvPicPr>
          <p:nvPr/>
        </p:nvPicPr>
        <p:blipFill>
          <a:blip r:embed="rId3"/>
          <a:stretch>
            <a:fillRect/>
          </a:stretch>
        </p:blipFill>
        <p:spPr>
          <a:xfrm>
            <a:off x="4368224" y="962593"/>
            <a:ext cx="7115403" cy="4932813"/>
          </a:xfrm>
          <a:prstGeom prst="rect">
            <a:avLst/>
          </a:prstGeom>
        </p:spPr>
      </p:pic>
    </p:spTree>
    <p:extLst>
      <p:ext uri="{BB962C8B-B14F-4D97-AF65-F5344CB8AC3E}">
        <p14:creationId xmlns:p14="http://schemas.microsoft.com/office/powerpoint/2010/main" val="2858695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FD190-9090-BB9A-EF26-A49D4BD31013}"/>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8524753-B123-5042-5CC8-31F0A0B7B257}"/>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nombre d’appel au modèle climatique</a:t>
            </a:r>
          </a:p>
        </p:txBody>
      </p:sp>
      <p:sp>
        <p:nvSpPr>
          <p:cNvPr id="3" name="ZoneTexte 2">
            <a:extLst>
              <a:ext uri="{FF2B5EF4-FFF2-40B4-BE49-F238E27FC236}">
                <a16:creationId xmlns:a16="http://schemas.microsoft.com/office/drawing/2014/main" id="{34A98B7C-DBFB-78B9-F7BE-C7EEA34E4632}"/>
              </a:ext>
            </a:extLst>
          </p:cNvPr>
          <p:cNvSpPr txBox="1"/>
          <p:nvPr/>
        </p:nvSpPr>
        <p:spPr>
          <a:xfrm flipH="1">
            <a:off x="432619" y="2828833"/>
            <a:ext cx="3724264" cy="1200329"/>
          </a:xfrm>
          <a:prstGeom prst="rect">
            <a:avLst/>
          </a:prstGeom>
          <a:noFill/>
        </p:spPr>
        <p:txBody>
          <a:bodyPr wrap="square" rtlCol="0">
            <a:spAutoFit/>
          </a:bodyPr>
          <a:lstStyle/>
          <a:p>
            <a:pPr algn="ctr"/>
            <a:r>
              <a:rPr lang="fr-FR" i="1" dirty="0">
                <a:solidFill>
                  <a:schemeClr val="bg1"/>
                </a:solidFill>
              </a:rPr>
              <a:t>Dépendance de la pression en fonction de la fréquence d’appel au modèle climatique </a:t>
            </a:r>
          </a:p>
          <a:p>
            <a:pPr algn="ctr"/>
            <a:r>
              <a:rPr lang="fr-FR" i="1" dirty="0">
                <a:solidFill>
                  <a:schemeClr val="bg1"/>
                </a:solidFill>
              </a:rPr>
              <a:t>(176 points entre 50 et 250 appels)</a:t>
            </a:r>
          </a:p>
        </p:txBody>
      </p:sp>
      <p:pic>
        <p:nvPicPr>
          <p:cNvPr id="6" name="Image 5">
            <a:extLst>
              <a:ext uri="{FF2B5EF4-FFF2-40B4-BE49-F238E27FC236}">
                <a16:creationId xmlns:a16="http://schemas.microsoft.com/office/drawing/2014/main" id="{E33E3DC5-9F3F-041B-CBA2-2A1F6AF45961}"/>
              </a:ext>
            </a:extLst>
          </p:cNvPr>
          <p:cNvPicPr>
            <a:picLocks noChangeAspect="1"/>
          </p:cNvPicPr>
          <p:nvPr/>
        </p:nvPicPr>
        <p:blipFill>
          <a:blip r:embed="rId3"/>
          <a:stretch>
            <a:fillRect/>
          </a:stretch>
        </p:blipFill>
        <p:spPr>
          <a:xfrm>
            <a:off x="4396773" y="847362"/>
            <a:ext cx="7335937" cy="5163273"/>
          </a:xfrm>
          <a:prstGeom prst="rect">
            <a:avLst/>
          </a:prstGeom>
        </p:spPr>
      </p:pic>
    </p:spTree>
    <p:extLst>
      <p:ext uri="{BB962C8B-B14F-4D97-AF65-F5344CB8AC3E}">
        <p14:creationId xmlns:p14="http://schemas.microsoft.com/office/powerpoint/2010/main" val="401275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21A8-1F5E-CFEA-B83A-3B121DFB27B4}"/>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B02E19D9-C866-9977-5581-3CD033E76CDE}"/>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nombre d’appel au modèle climatique</a:t>
            </a:r>
          </a:p>
        </p:txBody>
      </p:sp>
      <p:sp>
        <p:nvSpPr>
          <p:cNvPr id="3" name="ZoneTexte 2">
            <a:extLst>
              <a:ext uri="{FF2B5EF4-FFF2-40B4-BE49-F238E27FC236}">
                <a16:creationId xmlns:a16="http://schemas.microsoft.com/office/drawing/2014/main" id="{76FFCF57-FA51-B691-AA7C-58CB9111CBFB}"/>
              </a:ext>
            </a:extLst>
          </p:cNvPr>
          <p:cNvSpPr txBox="1"/>
          <p:nvPr/>
        </p:nvSpPr>
        <p:spPr>
          <a:xfrm flipH="1">
            <a:off x="432619" y="2944221"/>
            <a:ext cx="3893501" cy="1200329"/>
          </a:xfrm>
          <a:prstGeom prst="rect">
            <a:avLst/>
          </a:prstGeom>
          <a:noFill/>
        </p:spPr>
        <p:txBody>
          <a:bodyPr wrap="square" rtlCol="0">
            <a:spAutoFit/>
          </a:bodyPr>
          <a:lstStyle/>
          <a:p>
            <a:pPr algn="ctr"/>
            <a:r>
              <a:rPr lang="fr-FR" i="1" dirty="0">
                <a:solidFill>
                  <a:schemeClr val="bg1"/>
                </a:solidFill>
              </a:rPr>
              <a:t>Dépendance de la composition de l’atmosphère en fonction de la fréquence d’appel au modèle climatique </a:t>
            </a:r>
          </a:p>
          <a:p>
            <a:pPr algn="ctr"/>
            <a:r>
              <a:rPr lang="fr-FR" i="1" dirty="0">
                <a:solidFill>
                  <a:schemeClr val="bg1"/>
                </a:solidFill>
              </a:rPr>
              <a:t>(176 points entre 50 et 250 appels)</a:t>
            </a:r>
          </a:p>
        </p:txBody>
      </p:sp>
      <p:pic>
        <p:nvPicPr>
          <p:cNvPr id="4" name="Image 3">
            <a:extLst>
              <a:ext uri="{FF2B5EF4-FFF2-40B4-BE49-F238E27FC236}">
                <a16:creationId xmlns:a16="http://schemas.microsoft.com/office/drawing/2014/main" id="{67D506AB-43C6-01DB-0CEC-B6760D5485E5}"/>
              </a:ext>
            </a:extLst>
          </p:cNvPr>
          <p:cNvPicPr>
            <a:picLocks noChangeAspect="1"/>
          </p:cNvPicPr>
          <p:nvPr/>
        </p:nvPicPr>
        <p:blipFill>
          <a:blip r:embed="rId3"/>
          <a:stretch>
            <a:fillRect/>
          </a:stretch>
        </p:blipFill>
        <p:spPr>
          <a:xfrm>
            <a:off x="4572000" y="995782"/>
            <a:ext cx="7226636" cy="5097209"/>
          </a:xfrm>
          <a:prstGeom prst="rect">
            <a:avLst/>
          </a:prstGeom>
        </p:spPr>
      </p:pic>
    </p:spTree>
    <p:extLst>
      <p:ext uri="{BB962C8B-B14F-4D97-AF65-F5344CB8AC3E}">
        <p14:creationId xmlns:p14="http://schemas.microsoft.com/office/powerpoint/2010/main" val="1305024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E1D15-A6E2-C9D1-FF6C-284779F1121B}"/>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169359A9-8B29-1D6B-CF2C-4E0ECE4964DD}"/>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Étude de sensibilité : nombre d’appel au modèle climatique</a:t>
            </a:r>
          </a:p>
        </p:txBody>
      </p:sp>
      <p:sp>
        <p:nvSpPr>
          <p:cNvPr id="3" name="ZoneTexte 2">
            <a:extLst>
              <a:ext uri="{FF2B5EF4-FFF2-40B4-BE49-F238E27FC236}">
                <a16:creationId xmlns:a16="http://schemas.microsoft.com/office/drawing/2014/main" id="{2C35606B-4608-7039-AFFE-A9166145B8A6}"/>
              </a:ext>
            </a:extLst>
          </p:cNvPr>
          <p:cNvSpPr txBox="1"/>
          <p:nvPr/>
        </p:nvSpPr>
        <p:spPr>
          <a:xfrm flipH="1">
            <a:off x="432619" y="2944221"/>
            <a:ext cx="3893501" cy="1200329"/>
          </a:xfrm>
          <a:prstGeom prst="rect">
            <a:avLst/>
          </a:prstGeom>
          <a:noFill/>
        </p:spPr>
        <p:txBody>
          <a:bodyPr wrap="square" rtlCol="0">
            <a:spAutoFit/>
          </a:bodyPr>
          <a:lstStyle/>
          <a:p>
            <a:pPr algn="ctr"/>
            <a:r>
              <a:rPr lang="fr-FR" i="1" dirty="0">
                <a:solidFill>
                  <a:schemeClr val="bg1"/>
                </a:solidFill>
              </a:rPr>
              <a:t>Dépendance de la composition de l’océan en fonction de la fréquence d’appel au modèle climatique </a:t>
            </a:r>
          </a:p>
          <a:p>
            <a:pPr algn="ctr"/>
            <a:r>
              <a:rPr lang="fr-FR" i="1" dirty="0">
                <a:solidFill>
                  <a:schemeClr val="bg1"/>
                </a:solidFill>
              </a:rPr>
              <a:t>(176 points entre 50 et 250 appels)</a:t>
            </a:r>
          </a:p>
        </p:txBody>
      </p:sp>
      <p:pic>
        <p:nvPicPr>
          <p:cNvPr id="6" name="Image 5">
            <a:extLst>
              <a:ext uri="{FF2B5EF4-FFF2-40B4-BE49-F238E27FC236}">
                <a16:creationId xmlns:a16="http://schemas.microsoft.com/office/drawing/2014/main" id="{11CE2543-37A5-0656-D6AA-9FEDC3F1450A}"/>
              </a:ext>
            </a:extLst>
          </p:cNvPr>
          <p:cNvPicPr>
            <a:picLocks noChangeAspect="1"/>
          </p:cNvPicPr>
          <p:nvPr/>
        </p:nvPicPr>
        <p:blipFill>
          <a:blip r:embed="rId3"/>
          <a:stretch>
            <a:fillRect/>
          </a:stretch>
        </p:blipFill>
        <p:spPr>
          <a:xfrm>
            <a:off x="4610463" y="956623"/>
            <a:ext cx="7031078" cy="4944753"/>
          </a:xfrm>
          <a:prstGeom prst="rect">
            <a:avLst/>
          </a:prstGeom>
        </p:spPr>
      </p:pic>
    </p:spTree>
    <p:extLst>
      <p:ext uri="{BB962C8B-B14F-4D97-AF65-F5344CB8AC3E}">
        <p14:creationId xmlns:p14="http://schemas.microsoft.com/office/powerpoint/2010/main" val="258185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E97A-0F07-3C15-E683-1ACEC9882F9A}"/>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315E707D-A424-AE6C-5A8B-CC76F7B2D5C6}"/>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G-PCM</a:t>
            </a:r>
          </a:p>
        </p:txBody>
      </p:sp>
      <p:grpSp>
        <p:nvGrpSpPr>
          <p:cNvPr id="56" name="Groupe 55">
            <a:extLst>
              <a:ext uri="{FF2B5EF4-FFF2-40B4-BE49-F238E27FC236}">
                <a16:creationId xmlns:a16="http://schemas.microsoft.com/office/drawing/2014/main" id="{ACFA02FA-5B4B-6A30-090A-F70CD77B4967}"/>
              </a:ext>
            </a:extLst>
          </p:cNvPr>
          <p:cNvGrpSpPr/>
          <p:nvPr/>
        </p:nvGrpSpPr>
        <p:grpSpPr>
          <a:xfrm>
            <a:off x="1445372" y="866407"/>
            <a:ext cx="9301255" cy="5348236"/>
            <a:chOff x="1596242" y="1417449"/>
            <a:chExt cx="8680990" cy="4904770"/>
          </a:xfrm>
        </p:grpSpPr>
        <p:pic>
          <p:nvPicPr>
            <p:cNvPr id="55" name="Image 54">
              <a:extLst>
                <a:ext uri="{FF2B5EF4-FFF2-40B4-BE49-F238E27FC236}">
                  <a16:creationId xmlns:a16="http://schemas.microsoft.com/office/drawing/2014/main" id="{8E350192-A4F8-B660-571E-FD588C901D2C}"/>
                </a:ext>
              </a:extLst>
            </p:cNvPr>
            <p:cNvPicPr>
              <a:picLocks noChangeAspect="1"/>
            </p:cNvPicPr>
            <p:nvPr/>
          </p:nvPicPr>
          <p:blipFill>
            <a:blip r:embed="rId3"/>
            <a:srcRect t="11056" b="1990"/>
            <a:stretch>
              <a:fillRect/>
            </a:stretch>
          </p:blipFill>
          <p:spPr>
            <a:xfrm>
              <a:off x="1596242" y="1417449"/>
              <a:ext cx="8680990" cy="4904770"/>
            </a:xfrm>
            <a:prstGeom prst="rect">
              <a:avLst/>
            </a:prstGeom>
            <a:ln w="38100">
              <a:noFill/>
            </a:ln>
          </p:spPr>
        </p:pic>
        <p:sp>
          <p:nvSpPr>
            <p:cNvPr id="20" name="ZoneTexte 19">
              <a:extLst>
                <a:ext uri="{FF2B5EF4-FFF2-40B4-BE49-F238E27FC236}">
                  <a16:creationId xmlns:a16="http://schemas.microsoft.com/office/drawing/2014/main" id="{C7B7BDD3-06AB-221C-FC8A-AE4635D97BA4}"/>
                </a:ext>
              </a:extLst>
            </p:cNvPr>
            <p:cNvSpPr txBox="1"/>
            <p:nvPr/>
          </p:nvSpPr>
          <p:spPr>
            <a:xfrm>
              <a:off x="3256566" y="1890396"/>
              <a:ext cx="2457119" cy="874994"/>
            </a:xfrm>
            <a:prstGeom prst="rect">
              <a:avLst/>
            </a:prstGeom>
            <a:solidFill>
              <a:srgbClr val="FFFFFF"/>
            </a:solidFill>
          </p:spPr>
          <p:txBody>
            <a:bodyPr wrap="square" rtlCol="0">
              <a:spAutoFit/>
            </a:bodyPr>
            <a:lstStyle/>
            <a:p>
              <a:r>
                <a:rPr lang="fr-FR" sz="1400" dirty="0"/>
                <a:t>1) Noyau dynamique pour calculer les mouvements et les transports atmosphériques à grande échelle</a:t>
              </a:r>
            </a:p>
          </p:txBody>
        </p:sp>
        <p:sp>
          <p:nvSpPr>
            <p:cNvPr id="21" name="ZoneTexte 20">
              <a:extLst>
                <a:ext uri="{FF2B5EF4-FFF2-40B4-BE49-F238E27FC236}">
                  <a16:creationId xmlns:a16="http://schemas.microsoft.com/office/drawing/2014/main" id="{8A0B85B4-F794-91BC-05E9-5C49BB7304E5}"/>
                </a:ext>
              </a:extLst>
            </p:cNvPr>
            <p:cNvSpPr txBox="1"/>
            <p:nvPr/>
          </p:nvSpPr>
          <p:spPr>
            <a:xfrm>
              <a:off x="2011602" y="4334369"/>
              <a:ext cx="2579243" cy="677415"/>
            </a:xfrm>
            <a:prstGeom prst="rect">
              <a:avLst/>
            </a:prstGeom>
            <a:noFill/>
          </p:spPr>
          <p:txBody>
            <a:bodyPr wrap="square" rtlCol="0">
              <a:spAutoFit/>
            </a:bodyPr>
            <a:lstStyle/>
            <a:p>
              <a:r>
                <a:rPr lang="fr-FR" sz="1400" dirty="0"/>
                <a:t>3) Dynamique sous l'échelle de la grille : turbulence et convection dans la couche limite</a:t>
              </a:r>
            </a:p>
          </p:txBody>
        </p:sp>
        <p:sp>
          <p:nvSpPr>
            <p:cNvPr id="22" name="ZoneTexte 21">
              <a:extLst>
                <a:ext uri="{FF2B5EF4-FFF2-40B4-BE49-F238E27FC236}">
                  <a16:creationId xmlns:a16="http://schemas.microsoft.com/office/drawing/2014/main" id="{B754E887-1F43-2AA2-2399-B81742D13020}"/>
                </a:ext>
              </a:extLst>
            </p:cNvPr>
            <p:cNvSpPr txBox="1"/>
            <p:nvPr/>
          </p:nvSpPr>
          <p:spPr>
            <a:xfrm>
              <a:off x="3629234" y="5592532"/>
              <a:ext cx="2218415" cy="479836"/>
            </a:xfrm>
            <a:prstGeom prst="rect">
              <a:avLst/>
            </a:prstGeom>
            <a:noFill/>
          </p:spPr>
          <p:txBody>
            <a:bodyPr wrap="square" rtlCol="0">
              <a:spAutoFit/>
            </a:bodyPr>
            <a:lstStyle/>
            <a:p>
              <a:r>
                <a:rPr lang="fr-FR" sz="1400" dirty="0"/>
                <a:t>4) Bilan thermique de la surface et du sous-sol</a:t>
              </a:r>
            </a:p>
          </p:txBody>
        </p:sp>
        <p:pic>
          <p:nvPicPr>
            <p:cNvPr id="24" name="Image 23">
              <a:extLst>
                <a:ext uri="{FF2B5EF4-FFF2-40B4-BE49-F238E27FC236}">
                  <a16:creationId xmlns:a16="http://schemas.microsoft.com/office/drawing/2014/main" id="{E2C7BE92-1A56-CEC4-CD27-D738A77308E7}"/>
                </a:ext>
              </a:extLst>
            </p:cNvPr>
            <p:cNvPicPr>
              <a:picLocks noChangeAspect="1"/>
            </p:cNvPicPr>
            <p:nvPr/>
          </p:nvPicPr>
          <p:blipFill>
            <a:blip r:embed="rId4"/>
            <a:srcRect l="6248"/>
            <a:stretch>
              <a:fillRect/>
            </a:stretch>
          </p:blipFill>
          <p:spPr>
            <a:xfrm>
              <a:off x="1596242" y="1605731"/>
              <a:ext cx="1660324" cy="1823269"/>
            </a:xfrm>
            <a:prstGeom prst="rect">
              <a:avLst/>
            </a:prstGeom>
          </p:spPr>
        </p:pic>
        <p:sp>
          <p:nvSpPr>
            <p:cNvPr id="27" name="ZoneTexte 26">
              <a:extLst>
                <a:ext uri="{FF2B5EF4-FFF2-40B4-BE49-F238E27FC236}">
                  <a16:creationId xmlns:a16="http://schemas.microsoft.com/office/drawing/2014/main" id="{98A77928-71F5-40E6-50B0-7E49969A02FE}"/>
                </a:ext>
              </a:extLst>
            </p:cNvPr>
            <p:cNvSpPr txBox="1"/>
            <p:nvPr/>
          </p:nvSpPr>
          <p:spPr>
            <a:xfrm>
              <a:off x="3212831" y="3537845"/>
              <a:ext cx="2078781" cy="479836"/>
            </a:xfrm>
            <a:prstGeom prst="rect">
              <a:avLst/>
            </a:prstGeom>
            <a:noFill/>
          </p:spPr>
          <p:txBody>
            <a:bodyPr wrap="square" rtlCol="0">
              <a:spAutoFit/>
            </a:bodyPr>
            <a:lstStyle/>
            <a:p>
              <a:r>
                <a:rPr lang="fr-FR" sz="1400" dirty="0"/>
                <a:t>6) Brumes photochimiques et aérosols en suspension</a:t>
              </a:r>
            </a:p>
          </p:txBody>
        </p:sp>
        <p:sp>
          <p:nvSpPr>
            <p:cNvPr id="28" name="ZoneTexte 27">
              <a:extLst>
                <a:ext uri="{FF2B5EF4-FFF2-40B4-BE49-F238E27FC236}">
                  <a16:creationId xmlns:a16="http://schemas.microsoft.com/office/drawing/2014/main" id="{569BEF3B-4616-A5E8-28CF-2ABBF18DDE12}"/>
                </a:ext>
              </a:extLst>
            </p:cNvPr>
            <p:cNvSpPr txBox="1"/>
            <p:nvPr/>
          </p:nvSpPr>
          <p:spPr>
            <a:xfrm>
              <a:off x="7793193" y="4978886"/>
              <a:ext cx="2152955" cy="479836"/>
            </a:xfrm>
            <a:prstGeom prst="rect">
              <a:avLst/>
            </a:prstGeom>
            <a:noFill/>
          </p:spPr>
          <p:txBody>
            <a:bodyPr wrap="square" rtlCol="0">
              <a:spAutoFit/>
            </a:bodyPr>
            <a:lstStyle/>
            <a:p>
              <a:r>
                <a:rPr lang="fr-FR" sz="1400" dirty="0"/>
                <a:t>2) Transfert radiatif à travers le gaz et les aérosols</a:t>
              </a:r>
            </a:p>
          </p:txBody>
        </p:sp>
        <p:sp>
          <p:nvSpPr>
            <p:cNvPr id="29" name="ZoneTexte 28">
              <a:extLst>
                <a:ext uri="{FF2B5EF4-FFF2-40B4-BE49-F238E27FC236}">
                  <a16:creationId xmlns:a16="http://schemas.microsoft.com/office/drawing/2014/main" id="{D8C987A0-D283-0979-C761-C3CD0B212BAD}"/>
                </a:ext>
              </a:extLst>
            </p:cNvPr>
            <p:cNvSpPr txBox="1"/>
            <p:nvPr/>
          </p:nvSpPr>
          <p:spPr>
            <a:xfrm>
              <a:off x="7453559" y="5592533"/>
              <a:ext cx="2582952" cy="479836"/>
            </a:xfrm>
            <a:prstGeom prst="rect">
              <a:avLst/>
            </a:prstGeom>
            <a:noFill/>
          </p:spPr>
          <p:txBody>
            <a:bodyPr wrap="square" rtlCol="0">
              <a:spAutoFit/>
            </a:bodyPr>
            <a:lstStyle/>
            <a:p>
              <a:r>
                <a:rPr lang="fr-FR" sz="1400" dirty="0"/>
                <a:t>5) Condensation à la surface et dans l’atmosphère</a:t>
              </a:r>
            </a:p>
          </p:txBody>
        </p:sp>
        <p:grpSp>
          <p:nvGrpSpPr>
            <p:cNvPr id="54" name="Groupe 53">
              <a:extLst>
                <a:ext uri="{FF2B5EF4-FFF2-40B4-BE49-F238E27FC236}">
                  <a16:creationId xmlns:a16="http://schemas.microsoft.com/office/drawing/2014/main" id="{430F7661-9B81-C81F-544E-A56F6F871306}"/>
                </a:ext>
              </a:extLst>
            </p:cNvPr>
            <p:cNvGrpSpPr/>
            <p:nvPr/>
          </p:nvGrpSpPr>
          <p:grpSpPr>
            <a:xfrm rot="20995593">
              <a:off x="4638461" y="4568998"/>
              <a:ext cx="329202" cy="422910"/>
              <a:chOff x="4856772" y="3994785"/>
              <a:chExt cx="329202" cy="422910"/>
            </a:xfrm>
          </p:grpSpPr>
          <p:pic>
            <p:nvPicPr>
              <p:cNvPr id="31" name="Image 30">
                <a:extLst>
                  <a:ext uri="{FF2B5EF4-FFF2-40B4-BE49-F238E27FC236}">
                    <a16:creationId xmlns:a16="http://schemas.microsoft.com/office/drawing/2014/main" id="{24582298-3703-0E19-CB53-FF2CE6AA4E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387" b="96129" l="5691" r="89431">
                            <a14:foregroundMark x1="20325" y1="27097" x2="20325" y2="27097"/>
                            <a14:foregroundMark x1="7317" y1="45806" x2="7317" y2="45806"/>
                            <a14:foregroundMark x1="39837" y1="92903" x2="39837" y2="92903"/>
                            <a14:foregroundMark x1="43089" y1="96129" x2="43089" y2="96129"/>
                          </a14:backgroundRemoval>
                        </a14:imgEffect>
                      </a14:imgLayer>
                    </a14:imgProps>
                  </a:ext>
                </a:extLst>
              </a:blip>
              <a:stretch>
                <a:fillRect/>
              </a:stretch>
            </p:blipFill>
            <p:spPr>
              <a:xfrm rot="3014081">
                <a:off x="4886999" y="4009261"/>
                <a:ext cx="144494" cy="182087"/>
              </a:xfrm>
              <a:prstGeom prst="rect">
                <a:avLst/>
              </a:prstGeom>
            </p:spPr>
          </p:pic>
          <p:pic>
            <p:nvPicPr>
              <p:cNvPr id="32" name="Image 31">
                <a:extLst>
                  <a:ext uri="{FF2B5EF4-FFF2-40B4-BE49-F238E27FC236}">
                    <a16:creationId xmlns:a16="http://schemas.microsoft.com/office/drawing/2014/main" id="{E1D3FC67-BA2F-15CE-6CE0-F2F4848087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387" b="96129" l="5691" r="89431">
                            <a14:foregroundMark x1="20325" y1="27097" x2="20325" y2="27097"/>
                            <a14:foregroundMark x1="7317" y1="45806" x2="7317" y2="45806"/>
                            <a14:foregroundMark x1="39837" y1="92903" x2="39837" y2="92903"/>
                            <a14:foregroundMark x1="43089" y1="96129" x2="43089" y2="96129"/>
                          </a14:backgroundRemoval>
                        </a14:imgEffect>
                      </a14:imgLayer>
                    </a14:imgProps>
                  </a:ext>
                </a:extLst>
              </a:blip>
              <a:stretch>
                <a:fillRect/>
              </a:stretch>
            </p:blipFill>
            <p:spPr>
              <a:xfrm rot="3014081">
                <a:off x="4875569" y="4196695"/>
                <a:ext cx="144494" cy="182087"/>
              </a:xfrm>
              <a:prstGeom prst="rect">
                <a:avLst/>
              </a:prstGeom>
            </p:spPr>
          </p:pic>
          <p:cxnSp>
            <p:nvCxnSpPr>
              <p:cNvPr id="38" name="Connecteur droit avec flèche 37">
                <a:extLst>
                  <a:ext uri="{FF2B5EF4-FFF2-40B4-BE49-F238E27FC236}">
                    <a16:creationId xmlns:a16="http://schemas.microsoft.com/office/drawing/2014/main" id="{D9475F7D-6762-3D78-89FA-590D76FA7453}"/>
                  </a:ext>
                </a:extLst>
              </p:cNvPr>
              <p:cNvCxnSpPr>
                <a:cxnSpLocks/>
              </p:cNvCxnSpPr>
              <p:nvPr/>
            </p:nvCxnSpPr>
            <p:spPr>
              <a:xfrm>
                <a:off x="4970831" y="4088360"/>
                <a:ext cx="2137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Forme libre : forme 46">
                <a:extLst>
                  <a:ext uri="{FF2B5EF4-FFF2-40B4-BE49-F238E27FC236}">
                    <a16:creationId xmlns:a16="http://schemas.microsoft.com/office/drawing/2014/main" id="{E09DAD79-9D9E-6B08-236E-58DE1A478AA2}"/>
                  </a:ext>
                </a:extLst>
              </p:cNvPr>
              <p:cNvSpPr/>
              <p:nvPr/>
            </p:nvSpPr>
            <p:spPr>
              <a:xfrm>
                <a:off x="4973955" y="3994785"/>
                <a:ext cx="212019" cy="422910"/>
              </a:xfrm>
              <a:custGeom>
                <a:avLst/>
                <a:gdLst>
                  <a:gd name="connsiteX0" fmla="*/ 0 w 212019"/>
                  <a:gd name="connsiteY0" fmla="*/ 422910 h 422910"/>
                  <a:gd name="connsiteX1" fmla="*/ 66675 w 212019"/>
                  <a:gd name="connsiteY1" fmla="*/ 417195 h 422910"/>
                  <a:gd name="connsiteX2" fmla="*/ 106680 w 212019"/>
                  <a:gd name="connsiteY2" fmla="*/ 396240 h 422910"/>
                  <a:gd name="connsiteX3" fmla="*/ 135255 w 212019"/>
                  <a:gd name="connsiteY3" fmla="*/ 361950 h 422910"/>
                  <a:gd name="connsiteX4" fmla="*/ 163830 w 212019"/>
                  <a:gd name="connsiteY4" fmla="*/ 304800 h 422910"/>
                  <a:gd name="connsiteX5" fmla="*/ 190500 w 212019"/>
                  <a:gd name="connsiteY5" fmla="*/ 219075 h 422910"/>
                  <a:gd name="connsiteX6" fmla="*/ 203835 w 212019"/>
                  <a:gd name="connsiteY6" fmla="*/ 150495 h 422910"/>
                  <a:gd name="connsiteX7" fmla="*/ 211455 w 212019"/>
                  <a:gd name="connsiteY7" fmla="*/ 85725 h 422910"/>
                  <a:gd name="connsiteX8" fmla="*/ 211455 w 212019"/>
                  <a:gd name="connsiteY8" fmla="*/ 0 h 422910"/>
                  <a:gd name="connsiteX9" fmla="*/ 211455 w 212019"/>
                  <a:gd name="connsiteY9" fmla="*/ 0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019" h="422910">
                    <a:moveTo>
                      <a:pt x="0" y="422910"/>
                    </a:moveTo>
                    <a:cubicBezTo>
                      <a:pt x="24447" y="422275"/>
                      <a:pt x="48895" y="421640"/>
                      <a:pt x="66675" y="417195"/>
                    </a:cubicBezTo>
                    <a:cubicBezTo>
                      <a:pt x="84455" y="412750"/>
                      <a:pt x="95250" y="405447"/>
                      <a:pt x="106680" y="396240"/>
                    </a:cubicBezTo>
                    <a:cubicBezTo>
                      <a:pt x="118110" y="387033"/>
                      <a:pt x="125730" y="377190"/>
                      <a:pt x="135255" y="361950"/>
                    </a:cubicBezTo>
                    <a:cubicBezTo>
                      <a:pt x="144780" y="346710"/>
                      <a:pt x="154622" y="328613"/>
                      <a:pt x="163830" y="304800"/>
                    </a:cubicBezTo>
                    <a:cubicBezTo>
                      <a:pt x="173038" y="280987"/>
                      <a:pt x="183833" y="244792"/>
                      <a:pt x="190500" y="219075"/>
                    </a:cubicBezTo>
                    <a:cubicBezTo>
                      <a:pt x="197168" y="193357"/>
                      <a:pt x="200343" y="172720"/>
                      <a:pt x="203835" y="150495"/>
                    </a:cubicBezTo>
                    <a:cubicBezTo>
                      <a:pt x="207328" y="128270"/>
                      <a:pt x="210185" y="110807"/>
                      <a:pt x="211455" y="85725"/>
                    </a:cubicBezTo>
                    <a:cubicBezTo>
                      <a:pt x="212725" y="60643"/>
                      <a:pt x="211455" y="0"/>
                      <a:pt x="211455" y="0"/>
                    </a:cubicBezTo>
                    <a:lnTo>
                      <a:pt x="211455" y="0"/>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cxnSp>
            <p:nvCxnSpPr>
              <p:cNvPr id="49" name="Connecteur droit avec flèche 48">
                <a:extLst>
                  <a:ext uri="{FF2B5EF4-FFF2-40B4-BE49-F238E27FC236}">
                    <a16:creationId xmlns:a16="http://schemas.microsoft.com/office/drawing/2014/main" id="{D872F798-7C5D-1B48-0CB2-8A314F02DE67}"/>
                  </a:ext>
                </a:extLst>
              </p:cNvPr>
              <p:cNvCxnSpPr>
                <a:cxnSpLocks/>
              </p:cNvCxnSpPr>
              <p:nvPr/>
            </p:nvCxnSpPr>
            <p:spPr>
              <a:xfrm>
                <a:off x="4970830" y="4206240"/>
                <a:ext cx="18671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57D8F7CE-95C7-3C47-81A8-6DF921D44005}"/>
                  </a:ext>
                </a:extLst>
              </p:cNvPr>
              <p:cNvCxnSpPr>
                <a:cxnSpLocks/>
              </p:cNvCxnSpPr>
              <p:nvPr/>
            </p:nvCxnSpPr>
            <p:spPr>
              <a:xfrm>
                <a:off x="4966004" y="4312920"/>
                <a:ext cx="15082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 name="ZoneTexte 3">
            <a:extLst>
              <a:ext uri="{FF2B5EF4-FFF2-40B4-BE49-F238E27FC236}">
                <a16:creationId xmlns:a16="http://schemas.microsoft.com/office/drawing/2014/main" id="{1CCEC71A-5F98-5926-155D-393F59315EE1}"/>
              </a:ext>
            </a:extLst>
          </p:cNvPr>
          <p:cNvSpPr txBox="1"/>
          <p:nvPr/>
        </p:nvSpPr>
        <p:spPr>
          <a:xfrm>
            <a:off x="9358890" y="915798"/>
            <a:ext cx="1387737" cy="261610"/>
          </a:xfrm>
          <a:prstGeom prst="rect">
            <a:avLst/>
          </a:prstGeom>
          <a:noFill/>
        </p:spPr>
        <p:txBody>
          <a:bodyPr wrap="square" rtlCol="0">
            <a:spAutoFit/>
          </a:bodyPr>
          <a:lstStyle/>
          <a:p>
            <a:r>
              <a:rPr lang="fr-FR" sz="1100" i="1" dirty="0"/>
              <a:t>Crédits : E. </a:t>
            </a:r>
            <a:r>
              <a:rPr lang="fr-FR" sz="1100" i="1" dirty="0" err="1"/>
              <a:t>Bolmont</a:t>
            </a:r>
            <a:endParaRPr lang="fr-FR" sz="1100" i="1" dirty="0"/>
          </a:p>
        </p:txBody>
      </p:sp>
    </p:spTree>
    <p:extLst>
      <p:ext uri="{BB962C8B-B14F-4D97-AF65-F5344CB8AC3E}">
        <p14:creationId xmlns:p14="http://schemas.microsoft.com/office/powerpoint/2010/main" val="1132316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2A483-BF3D-7714-59CF-6EB1D5131D58}"/>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0E695529-9B9B-6B6E-5E83-E0969D1042C5}"/>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Relief de Mars</a:t>
            </a:r>
          </a:p>
        </p:txBody>
      </p:sp>
      <p:pic>
        <p:nvPicPr>
          <p:cNvPr id="2" name="Image 1">
            <a:extLst>
              <a:ext uri="{FF2B5EF4-FFF2-40B4-BE49-F238E27FC236}">
                <a16:creationId xmlns:a16="http://schemas.microsoft.com/office/drawing/2014/main" id="{03E18C9F-31E6-D03E-02BC-1B3063E3F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636" y="1029622"/>
            <a:ext cx="8922725" cy="5301730"/>
          </a:xfrm>
          <a:prstGeom prst="rect">
            <a:avLst/>
          </a:prstGeom>
        </p:spPr>
      </p:pic>
      <p:sp>
        <p:nvSpPr>
          <p:cNvPr id="3" name="ZoneTexte 2">
            <a:extLst>
              <a:ext uri="{FF2B5EF4-FFF2-40B4-BE49-F238E27FC236}">
                <a16:creationId xmlns:a16="http://schemas.microsoft.com/office/drawing/2014/main" id="{D593ABAD-CEA4-2BB6-8BD7-ECEFE2383994}"/>
              </a:ext>
            </a:extLst>
          </p:cNvPr>
          <p:cNvSpPr txBox="1"/>
          <p:nvPr/>
        </p:nvSpPr>
        <p:spPr>
          <a:xfrm>
            <a:off x="3887193" y="660290"/>
            <a:ext cx="4417609" cy="369332"/>
          </a:xfrm>
          <a:prstGeom prst="rect">
            <a:avLst/>
          </a:prstGeom>
          <a:noFill/>
        </p:spPr>
        <p:txBody>
          <a:bodyPr wrap="square" rtlCol="0">
            <a:spAutoFit/>
          </a:bodyPr>
          <a:lstStyle/>
          <a:p>
            <a:pPr algn="ctr"/>
            <a:r>
              <a:rPr lang="fr-FR" dirty="0">
                <a:solidFill>
                  <a:schemeClr val="bg1"/>
                </a:solidFill>
              </a:rPr>
              <a:t>Relief de Mars avant le TPW de l’Hespérien</a:t>
            </a:r>
          </a:p>
        </p:txBody>
      </p:sp>
    </p:spTree>
    <p:extLst>
      <p:ext uri="{BB962C8B-B14F-4D97-AF65-F5344CB8AC3E}">
        <p14:creationId xmlns:p14="http://schemas.microsoft.com/office/powerpoint/2010/main" val="2259461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CAE8D-14D3-08B8-9A0C-B0D2BF41F487}"/>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8BF37E66-B7B9-4F42-A505-2036C4EC45A3}"/>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État initial prébiotique</a:t>
            </a:r>
          </a:p>
        </p:txBody>
      </p:sp>
      <p:pic>
        <p:nvPicPr>
          <p:cNvPr id="4" name="Image 3">
            <a:extLst>
              <a:ext uri="{FF2B5EF4-FFF2-40B4-BE49-F238E27FC236}">
                <a16:creationId xmlns:a16="http://schemas.microsoft.com/office/drawing/2014/main" id="{9FDFD5E8-C478-B1C1-3C68-39FF4368FB8E}"/>
              </a:ext>
            </a:extLst>
          </p:cNvPr>
          <p:cNvPicPr>
            <a:picLocks noChangeAspect="1"/>
          </p:cNvPicPr>
          <p:nvPr/>
        </p:nvPicPr>
        <p:blipFill>
          <a:blip r:embed="rId3"/>
          <a:stretch>
            <a:fillRect/>
          </a:stretch>
        </p:blipFill>
        <p:spPr>
          <a:xfrm>
            <a:off x="112301" y="1660722"/>
            <a:ext cx="5863514" cy="3948230"/>
          </a:xfrm>
          <a:prstGeom prst="rect">
            <a:avLst/>
          </a:prstGeom>
        </p:spPr>
      </p:pic>
      <p:pic>
        <p:nvPicPr>
          <p:cNvPr id="9" name="Image 8">
            <a:extLst>
              <a:ext uri="{FF2B5EF4-FFF2-40B4-BE49-F238E27FC236}">
                <a16:creationId xmlns:a16="http://schemas.microsoft.com/office/drawing/2014/main" id="{0EACDE5E-0BFE-EEE1-5D94-0116AEED639C}"/>
              </a:ext>
            </a:extLst>
          </p:cNvPr>
          <p:cNvPicPr>
            <a:picLocks noChangeAspect="1"/>
          </p:cNvPicPr>
          <p:nvPr/>
        </p:nvPicPr>
        <p:blipFill>
          <a:blip r:embed="rId4"/>
          <a:stretch>
            <a:fillRect/>
          </a:stretch>
        </p:blipFill>
        <p:spPr>
          <a:xfrm>
            <a:off x="6168737" y="1660722"/>
            <a:ext cx="5851380" cy="3948230"/>
          </a:xfrm>
          <a:prstGeom prst="rect">
            <a:avLst/>
          </a:prstGeom>
        </p:spPr>
      </p:pic>
    </p:spTree>
    <p:extLst>
      <p:ext uri="{BB962C8B-B14F-4D97-AF65-F5344CB8AC3E}">
        <p14:creationId xmlns:p14="http://schemas.microsoft.com/office/powerpoint/2010/main" val="1608332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05CA8-8698-4B4C-C32C-595FE1E07738}"/>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AAB9FD9D-C3D8-6C4E-FA96-953A43EAF97E}"/>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État initial prébiotique</a:t>
            </a:r>
          </a:p>
        </p:txBody>
      </p:sp>
      <p:pic>
        <p:nvPicPr>
          <p:cNvPr id="3" name="Image 2">
            <a:extLst>
              <a:ext uri="{FF2B5EF4-FFF2-40B4-BE49-F238E27FC236}">
                <a16:creationId xmlns:a16="http://schemas.microsoft.com/office/drawing/2014/main" id="{03C6292A-1C98-8A6D-3CBA-92218BE47760}"/>
              </a:ext>
            </a:extLst>
          </p:cNvPr>
          <p:cNvPicPr>
            <a:picLocks noChangeAspect="1"/>
          </p:cNvPicPr>
          <p:nvPr/>
        </p:nvPicPr>
        <p:blipFill>
          <a:blip r:embed="rId3"/>
          <a:stretch>
            <a:fillRect/>
          </a:stretch>
        </p:blipFill>
        <p:spPr>
          <a:xfrm>
            <a:off x="142391" y="1807284"/>
            <a:ext cx="5832839" cy="3874009"/>
          </a:xfrm>
          <a:prstGeom prst="rect">
            <a:avLst/>
          </a:prstGeom>
        </p:spPr>
      </p:pic>
      <p:pic>
        <p:nvPicPr>
          <p:cNvPr id="8" name="Image 7">
            <a:extLst>
              <a:ext uri="{FF2B5EF4-FFF2-40B4-BE49-F238E27FC236}">
                <a16:creationId xmlns:a16="http://schemas.microsoft.com/office/drawing/2014/main" id="{14541EEA-E96C-5792-893E-FE8A64866E76}"/>
              </a:ext>
            </a:extLst>
          </p:cNvPr>
          <p:cNvPicPr>
            <a:picLocks noChangeAspect="1"/>
          </p:cNvPicPr>
          <p:nvPr/>
        </p:nvPicPr>
        <p:blipFill>
          <a:blip r:embed="rId4"/>
          <a:stretch>
            <a:fillRect/>
          </a:stretch>
        </p:blipFill>
        <p:spPr>
          <a:xfrm>
            <a:off x="6096000" y="1807283"/>
            <a:ext cx="5976401" cy="3874009"/>
          </a:xfrm>
          <a:prstGeom prst="rect">
            <a:avLst/>
          </a:prstGeom>
        </p:spPr>
      </p:pic>
    </p:spTree>
    <p:extLst>
      <p:ext uri="{BB962C8B-B14F-4D97-AF65-F5344CB8AC3E}">
        <p14:creationId xmlns:p14="http://schemas.microsoft.com/office/powerpoint/2010/main" val="3769910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B9B60-E60B-46C5-EC92-DFF34BE5468D}"/>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74DDC6F4-C643-9430-B559-8788AF9DAB56}"/>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État initial prébiotique</a:t>
            </a:r>
          </a:p>
        </p:txBody>
      </p:sp>
      <p:pic>
        <p:nvPicPr>
          <p:cNvPr id="4" name="Image 3">
            <a:extLst>
              <a:ext uri="{FF2B5EF4-FFF2-40B4-BE49-F238E27FC236}">
                <a16:creationId xmlns:a16="http://schemas.microsoft.com/office/drawing/2014/main" id="{417A2C6F-778E-378D-0E39-0C318B0CAF2C}"/>
              </a:ext>
            </a:extLst>
          </p:cNvPr>
          <p:cNvPicPr>
            <a:picLocks noChangeAspect="1"/>
          </p:cNvPicPr>
          <p:nvPr/>
        </p:nvPicPr>
        <p:blipFill>
          <a:blip r:embed="rId3"/>
          <a:stretch>
            <a:fillRect/>
          </a:stretch>
        </p:blipFill>
        <p:spPr>
          <a:xfrm>
            <a:off x="1723431" y="769172"/>
            <a:ext cx="8745137" cy="5319656"/>
          </a:xfrm>
          <a:prstGeom prst="rect">
            <a:avLst/>
          </a:prstGeom>
        </p:spPr>
      </p:pic>
    </p:spTree>
    <p:extLst>
      <p:ext uri="{BB962C8B-B14F-4D97-AF65-F5344CB8AC3E}">
        <p14:creationId xmlns:p14="http://schemas.microsoft.com/office/powerpoint/2010/main" val="124681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484BB6C-11E3-1708-3DFA-10E089028C80}"/>
              </a:ext>
            </a:extLst>
          </p:cNvPr>
          <p:cNvSpPr txBox="1"/>
          <p:nvPr/>
        </p:nvSpPr>
        <p:spPr>
          <a:xfrm>
            <a:off x="1" y="2595418"/>
            <a:ext cx="12191999" cy="830997"/>
          </a:xfrm>
          <a:prstGeom prst="rect">
            <a:avLst/>
          </a:prstGeom>
          <a:noFill/>
        </p:spPr>
        <p:txBody>
          <a:bodyPr wrap="square" rtlCol="0">
            <a:spAutoFit/>
          </a:bodyPr>
          <a:lstStyle/>
          <a:p>
            <a:pPr algn="ctr"/>
            <a:r>
              <a:rPr lang="fr-FR" sz="4800" dirty="0"/>
              <a:t>I. Modèle biologique</a:t>
            </a:r>
          </a:p>
        </p:txBody>
      </p:sp>
      <p:grpSp>
        <p:nvGrpSpPr>
          <p:cNvPr id="10" name="Groupe 9">
            <a:extLst>
              <a:ext uri="{FF2B5EF4-FFF2-40B4-BE49-F238E27FC236}">
                <a16:creationId xmlns:a16="http://schemas.microsoft.com/office/drawing/2014/main" id="{A25387FE-042F-B9DA-5AF8-03296263D5C0}"/>
              </a:ext>
            </a:extLst>
          </p:cNvPr>
          <p:cNvGrpSpPr/>
          <p:nvPr/>
        </p:nvGrpSpPr>
        <p:grpSpPr>
          <a:xfrm>
            <a:off x="389165" y="24618"/>
            <a:ext cx="11413670" cy="317166"/>
            <a:chOff x="424544" y="144499"/>
            <a:chExt cx="11413670" cy="317166"/>
          </a:xfrm>
        </p:grpSpPr>
        <p:sp>
          <p:nvSpPr>
            <p:cNvPr id="11" name="ZoneTexte 10">
              <a:extLst>
                <a:ext uri="{FF2B5EF4-FFF2-40B4-BE49-F238E27FC236}">
                  <a16:creationId xmlns:a16="http://schemas.microsoft.com/office/drawing/2014/main" id="{6A3ECABA-412A-F32F-A122-376EAB7242F9}"/>
                </a:ext>
              </a:extLst>
            </p:cNvPr>
            <p:cNvSpPr txBox="1"/>
            <p:nvPr/>
          </p:nvSpPr>
          <p:spPr>
            <a:xfrm>
              <a:off x="424544" y="153888"/>
              <a:ext cx="1665514" cy="307777"/>
            </a:xfrm>
            <a:prstGeom prst="rect">
              <a:avLst/>
            </a:prstGeom>
            <a:noFill/>
          </p:spPr>
          <p:txBody>
            <a:bodyPr wrap="square" rtlCol="0">
              <a:spAutoFit/>
            </a:bodyPr>
            <a:lstStyle/>
            <a:p>
              <a:pPr algn="ctr"/>
              <a:r>
                <a:rPr lang="fr-FR" sz="1400" b="1" dirty="0"/>
                <a:t>Modèle biologique</a:t>
              </a:r>
            </a:p>
          </p:txBody>
        </p:sp>
        <p:sp>
          <p:nvSpPr>
            <p:cNvPr id="12" name="ZoneTexte 11">
              <a:extLst>
                <a:ext uri="{FF2B5EF4-FFF2-40B4-BE49-F238E27FC236}">
                  <a16:creationId xmlns:a16="http://schemas.microsoft.com/office/drawing/2014/main" id="{255227E8-B873-D9C0-2F96-BC98CB0BE278}"/>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3" name="ZoneTexte 12">
              <a:extLst>
                <a:ext uri="{FF2B5EF4-FFF2-40B4-BE49-F238E27FC236}">
                  <a16:creationId xmlns:a16="http://schemas.microsoft.com/office/drawing/2014/main" id="{7B24DCD3-945A-F4F4-91CA-3C53D527D219}"/>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4" name="ZoneTexte 13">
              <a:extLst>
                <a:ext uri="{FF2B5EF4-FFF2-40B4-BE49-F238E27FC236}">
                  <a16:creationId xmlns:a16="http://schemas.microsoft.com/office/drawing/2014/main" id="{1B67CC8C-D0CA-0385-A45F-F4888742B743}"/>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5" name="ZoneTexte 14">
              <a:extLst>
                <a:ext uri="{FF2B5EF4-FFF2-40B4-BE49-F238E27FC236}">
                  <a16:creationId xmlns:a16="http://schemas.microsoft.com/office/drawing/2014/main" id="{0B86CC1D-90CF-5B6E-EAF2-1B906D75DB43}"/>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3149013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E755-303A-882E-8AC2-3CD43D0922DB}"/>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EE947C5-B20D-5A48-987F-38ABA5EFD3A3}"/>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Forçage radiatif des nuages</a:t>
            </a:r>
          </a:p>
        </p:txBody>
      </p:sp>
      <p:pic>
        <p:nvPicPr>
          <p:cNvPr id="3" name="Image 2">
            <a:extLst>
              <a:ext uri="{FF2B5EF4-FFF2-40B4-BE49-F238E27FC236}">
                <a16:creationId xmlns:a16="http://schemas.microsoft.com/office/drawing/2014/main" id="{5024E5C3-9CA0-CE15-3BC7-6096232BBAD8}"/>
              </a:ext>
            </a:extLst>
          </p:cNvPr>
          <p:cNvPicPr>
            <a:picLocks noChangeAspect="1"/>
          </p:cNvPicPr>
          <p:nvPr/>
        </p:nvPicPr>
        <p:blipFill>
          <a:blip r:embed="rId3"/>
          <a:stretch>
            <a:fillRect/>
          </a:stretch>
        </p:blipFill>
        <p:spPr>
          <a:xfrm>
            <a:off x="2185790" y="645057"/>
            <a:ext cx="7820420" cy="5567885"/>
          </a:xfrm>
          <a:prstGeom prst="rect">
            <a:avLst/>
          </a:prstGeom>
        </p:spPr>
      </p:pic>
    </p:spTree>
    <p:extLst>
      <p:ext uri="{BB962C8B-B14F-4D97-AF65-F5344CB8AC3E}">
        <p14:creationId xmlns:p14="http://schemas.microsoft.com/office/powerpoint/2010/main" val="53245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A49A-E920-3E04-67FB-CAAEA1C99943}"/>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60AFE630-F92B-8CF5-4481-688E76C26610}"/>
              </a:ext>
            </a:extLst>
          </p:cNvPr>
          <p:cNvSpPr txBox="1"/>
          <p:nvPr/>
        </p:nvSpPr>
        <p:spPr>
          <a:xfrm>
            <a:off x="432619" y="157316"/>
            <a:ext cx="9876990" cy="461665"/>
          </a:xfrm>
          <a:prstGeom prst="rect">
            <a:avLst/>
          </a:prstGeom>
          <a:noFill/>
        </p:spPr>
        <p:txBody>
          <a:bodyPr wrap="square" rtlCol="0">
            <a:spAutoFit/>
          </a:bodyPr>
          <a:lstStyle/>
          <a:p>
            <a:r>
              <a:rPr lang="fr-FR" sz="2400" dirty="0">
                <a:solidFill>
                  <a:schemeClr val="bg1"/>
                </a:solidFill>
              </a:rPr>
              <a:t>Forçage radiatif des nuages</a:t>
            </a:r>
          </a:p>
        </p:txBody>
      </p:sp>
      <p:pic>
        <p:nvPicPr>
          <p:cNvPr id="4" name="Image 3">
            <a:extLst>
              <a:ext uri="{FF2B5EF4-FFF2-40B4-BE49-F238E27FC236}">
                <a16:creationId xmlns:a16="http://schemas.microsoft.com/office/drawing/2014/main" id="{7C32581C-E326-1054-9BE3-7907962D0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408" y="720511"/>
            <a:ext cx="8611184" cy="5416978"/>
          </a:xfrm>
          <a:prstGeom prst="rect">
            <a:avLst/>
          </a:prstGeom>
        </p:spPr>
      </p:pic>
    </p:spTree>
    <p:extLst>
      <p:ext uri="{BB962C8B-B14F-4D97-AF65-F5344CB8AC3E}">
        <p14:creationId xmlns:p14="http://schemas.microsoft.com/office/powerpoint/2010/main" val="105567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65BF9-0B94-9846-76F7-54DE56C8161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432C8B7-FD3B-EEA9-51DA-C550A022011E}"/>
              </a:ext>
            </a:extLst>
          </p:cNvPr>
          <p:cNvSpPr/>
          <p:nvPr/>
        </p:nvSpPr>
        <p:spPr>
          <a:xfrm>
            <a:off x="1695042" y="1937770"/>
            <a:ext cx="8801916" cy="4178709"/>
          </a:xfrm>
          <a:prstGeom prst="rect">
            <a:avLst/>
          </a:prstGeom>
          <a:solidFill>
            <a:schemeClr val="accent5">
              <a:lumMod val="60000"/>
              <a:lumOff val="40000"/>
            </a:schemeClr>
          </a:solidFill>
          <a:ln w="571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0E36E58D-A095-39C2-4344-ACB932747E2D}"/>
              </a:ext>
            </a:extLst>
          </p:cNvPr>
          <p:cNvPicPr>
            <a:picLocks noChangeAspect="1"/>
          </p:cNvPicPr>
          <p:nvPr/>
        </p:nvPicPr>
        <p:blipFill>
          <a:blip r:embed="rId3"/>
          <a:stretch>
            <a:fillRect/>
          </a:stretch>
        </p:blipFill>
        <p:spPr>
          <a:xfrm>
            <a:off x="4558645" y="3037159"/>
            <a:ext cx="2735506" cy="332402"/>
          </a:xfrm>
          <a:prstGeom prst="rect">
            <a:avLst/>
          </a:prstGeom>
        </p:spPr>
      </p:pic>
      <p:sp>
        <p:nvSpPr>
          <p:cNvPr id="25" name="ZoneTexte 24">
            <a:extLst>
              <a:ext uri="{FF2B5EF4-FFF2-40B4-BE49-F238E27FC236}">
                <a16:creationId xmlns:a16="http://schemas.microsoft.com/office/drawing/2014/main" id="{222ABAE1-536A-81C2-0098-9E6EA522FEF4}"/>
              </a:ext>
            </a:extLst>
          </p:cNvPr>
          <p:cNvSpPr txBox="1"/>
          <p:nvPr/>
        </p:nvSpPr>
        <p:spPr>
          <a:xfrm>
            <a:off x="1620882" y="1444540"/>
            <a:ext cx="2315710" cy="400110"/>
          </a:xfrm>
          <a:prstGeom prst="rect">
            <a:avLst/>
          </a:prstGeom>
          <a:noFill/>
        </p:spPr>
        <p:txBody>
          <a:bodyPr wrap="square" rtlCol="0">
            <a:spAutoFit/>
          </a:bodyPr>
          <a:lstStyle/>
          <a:p>
            <a:r>
              <a:rPr lang="fr-FR" sz="2000" noProof="0" dirty="0">
                <a:solidFill>
                  <a:schemeClr val="accent2"/>
                </a:solidFill>
              </a:rPr>
              <a:t>Système fermé – 0D</a:t>
            </a:r>
          </a:p>
        </p:txBody>
      </p:sp>
      <p:sp>
        <p:nvSpPr>
          <p:cNvPr id="26" name="ZoneTexte 25">
            <a:extLst>
              <a:ext uri="{FF2B5EF4-FFF2-40B4-BE49-F238E27FC236}">
                <a16:creationId xmlns:a16="http://schemas.microsoft.com/office/drawing/2014/main" id="{6F72249C-EAE6-11F4-418A-782821460CD3}"/>
              </a:ext>
            </a:extLst>
          </p:cNvPr>
          <p:cNvSpPr txBox="1"/>
          <p:nvPr/>
        </p:nvSpPr>
        <p:spPr>
          <a:xfrm>
            <a:off x="3685050" y="5405881"/>
            <a:ext cx="4482699" cy="369332"/>
          </a:xfrm>
          <a:prstGeom prst="rect">
            <a:avLst/>
          </a:prstGeom>
          <a:noFill/>
        </p:spPr>
        <p:txBody>
          <a:bodyPr wrap="square" rtlCol="0">
            <a:spAutoFit/>
          </a:bodyPr>
          <a:lstStyle/>
          <a:p>
            <a:pPr algn="ctr"/>
            <a:r>
              <a:rPr lang="fr-FR" noProof="0" dirty="0">
                <a:solidFill>
                  <a:schemeClr val="bg1"/>
                </a:solidFill>
              </a:rPr>
              <a:t>Anabolisme (production de biomasse)</a:t>
            </a:r>
          </a:p>
        </p:txBody>
      </p:sp>
      <p:sp>
        <p:nvSpPr>
          <p:cNvPr id="27" name="ZoneTexte 26">
            <a:extLst>
              <a:ext uri="{FF2B5EF4-FFF2-40B4-BE49-F238E27FC236}">
                <a16:creationId xmlns:a16="http://schemas.microsoft.com/office/drawing/2014/main" id="{12A7F65D-DDDC-BA03-EB2A-1458F18C4E9E}"/>
              </a:ext>
            </a:extLst>
          </p:cNvPr>
          <p:cNvSpPr txBox="1"/>
          <p:nvPr/>
        </p:nvSpPr>
        <p:spPr>
          <a:xfrm>
            <a:off x="3561300" y="2568249"/>
            <a:ext cx="4730197" cy="369332"/>
          </a:xfrm>
          <a:prstGeom prst="rect">
            <a:avLst/>
          </a:prstGeom>
          <a:noFill/>
        </p:spPr>
        <p:txBody>
          <a:bodyPr wrap="square" rtlCol="0">
            <a:spAutoFit/>
          </a:bodyPr>
          <a:lstStyle/>
          <a:p>
            <a:pPr algn="ctr"/>
            <a:r>
              <a:rPr lang="fr-FR" noProof="0" dirty="0">
                <a:solidFill>
                  <a:schemeClr val="bg1"/>
                </a:solidFill>
              </a:rPr>
              <a:t>Catabolisme (production d’énergie)</a:t>
            </a:r>
          </a:p>
        </p:txBody>
      </p:sp>
      <p:pic>
        <p:nvPicPr>
          <p:cNvPr id="31" name="Image 30">
            <a:extLst>
              <a:ext uri="{FF2B5EF4-FFF2-40B4-BE49-F238E27FC236}">
                <a16:creationId xmlns:a16="http://schemas.microsoft.com/office/drawing/2014/main" id="{EEB0C2F7-DBB6-4D09-177A-971FD8C802E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4890064">
            <a:off x="3280345" y="2855552"/>
            <a:ext cx="510702" cy="510702"/>
          </a:xfrm>
          <a:prstGeom prst="rect">
            <a:avLst/>
          </a:prstGeom>
        </p:spPr>
      </p:pic>
      <p:pic>
        <p:nvPicPr>
          <p:cNvPr id="32" name="Image 31">
            <a:extLst>
              <a:ext uri="{FF2B5EF4-FFF2-40B4-BE49-F238E27FC236}">
                <a16:creationId xmlns:a16="http://schemas.microsoft.com/office/drawing/2014/main" id="{4C8CBB23-4F61-92BE-F21E-941A75EA54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8519647">
            <a:off x="9363722" y="2323797"/>
            <a:ext cx="510702" cy="510702"/>
          </a:xfrm>
          <a:prstGeom prst="rect">
            <a:avLst/>
          </a:prstGeom>
        </p:spPr>
      </p:pic>
      <p:pic>
        <p:nvPicPr>
          <p:cNvPr id="34" name="Image 33">
            <a:extLst>
              <a:ext uri="{FF2B5EF4-FFF2-40B4-BE49-F238E27FC236}">
                <a16:creationId xmlns:a16="http://schemas.microsoft.com/office/drawing/2014/main" id="{7AD4AB2C-BBA8-EDED-5F96-CD1C4FCA50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268035" y="5241211"/>
            <a:ext cx="510702" cy="510702"/>
          </a:xfrm>
          <a:prstGeom prst="rect">
            <a:avLst/>
          </a:prstGeom>
        </p:spPr>
      </p:pic>
      <p:pic>
        <p:nvPicPr>
          <p:cNvPr id="35" name="Image 34">
            <a:extLst>
              <a:ext uri="{FF2B5EF4-FFF2-40B4-BE49-F238E27FC236}">
                <a16:creationId xmlns:a16="http://schemas.microsoft.com/office/drawing/2014/main" id="{33363A5E-AF7F-D23F-581F-347DC908A5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20773022">
            <a:off x="5526266" y="3934402"/>
            <a:ext cx="510702" cy="510702"/>
          </a:xfrm>
          <a:prstGeom prst="rect">
            <a:avLst/>
          </a:prstGeom>
        </p:spPr>
      </p:pic>
      <p:pic>
        <p:nvPicPr>
          <p:cNvPr id="37" name="Image 36">
            <a:extLst>
              <a:ext uri="{FF2B5EF4-FFF2-40B4-BE49-F238E27FC236}">
                <a16:creationId xmlns:a16="http://schemas.microsoft.com/office/drawing/2014/main" id="{454DDF32-E2FE-21C0-C165-A98FD967F60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4357888">
            <a:off x="9620031" y="4431178"/>
            <a:ext cx="510702" cy="510702"/>
          </a:xfrm>
          <a:prstGeom prst="rect">
            <a:avLst/>
          </a:prstGeom>
        </p:spPr>
      </p:pic>
      <p:pic>
        <p:nvPicPr>
          <p:cNvPr id="42" name="Image 41">
            <a:extLst>
              <a:ext uri="{FF2B5EF4-FFF2-40B4-BE49-F238E27FC236}">
                <a16:creationId xmlns:a16="http://schemas.microsoft.com/office/drawing/2014/main" id="{050451EE-A662-9870-FE86-59F06F9D6569}"/>
              </a:ext>
            </a:extLst>
          </p:cNvPr>
          <p:cNvPicPr>
            <a:picLocks noChangeAspect="1"/>
          </p:cNvPicPr>
          <p:nvPr/>
        </p:nvPicPr>
        <p:blipFill>
          <a:blip r:embed="rId6"/>
          <a:srcRect r="12274" b="6149"/>
          <a:stretch>
            <a:fillRect/>
          </a:stretch>
        </p:blipFill>
        <p:spPr>
          <a:xfrm>
            <a:off x="2036026" y="4210085"/>
            <a:ext cx="2236446" cy="325681"/>
          </a:xfrm>
          <a:prstGeom prst="rect">
            <a:avLst/>
          </a:prstGeom>
        </p:spPr>
      </p:pic>
      <p:grpSp>
        <p:nvGrpSpPr>
          <p:cNvPr id="44" name="Groupe 43">
            <a:extLst>
              <a:ext uri="{FF2B5EF4-FFF2-40B4-BE49-F238E27FC236}">
                <a16:creationId xmlns:a16="http://schemas.microsoft.com/office/drawing/2014/main" id="{7E5E5710-66C4-CA89-B1A3-9C3C0EC02A42}"/>
              </a:ext>
            </a:extLst>
          </p:cNvPr>
          <p:cNvGrpSpPr/>
          <p:nvPr/>
        </p:nvGrpSpPr>
        <p:grpSpPr>
          <a:xfrm>
            <a:off x="7633442" y="4012851"/>
            <a:ext cx="1627197" cy="584775"/>
            <a:chOff x="7788185" y="4026834"/>
            <a:chExt cx="1627197" cy="584775"/>
          </a:xfrm>
        </p:grpSpPr>
        <p:pic>
          <p:nvPicPr>
            <p:cNvPr id="36" name="Image 35">
              <a:extLst>
                <a:ext uri="{FF2B5EF4-FFF2-40B4-BE49-F238E27FC236}">
                  <a16:creationId xmlns:a16="http://schemas.microsoft.com/office/drawing/2014/main" id="{BF4B9F36-42CB-91E9-4C5E-D1BBFAE0A35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031589" y="4078993"/>
              <a:ext cx="510702" cy="510702"/>
            </a:xfrm>
            <a:prstGeom prst="rect">
              <a:avLst/>
            </a:prstGeom>
          </p:spPr>
        </p:pic>
        <p:sp>
          <p:nvSpPr>
            <p:cNvPr id="43" name="ZoneTexte 42">
              <a:extLst>
                <a:ext uri="{FF2B5EF4-FFF2-40B4-BE49-F238E27FC236}">
                  <a16:creationId xmlns:a16="http://schemas.microsoft.com/office/drawing/2014/main" id="{5B8899EA-FD12-634B-4B1E-20F1F1270641}"/>
                </a:ext>
              </a:extLst>
            </p:cNvPr>
            <p:cNvSpPr txBox="1"/>
            <p:nvPr/>
          </p:nvSpPr>
          <p:spPr>
            <a:xfrm>
              <a:off x="7788185" y="4026834"/>
              <a:ext cx="1627197" cy="584775"/>
            </a:xfrm>
            <a:prstGeom prst="rect">
              <a:avLst/>
            </a:prstGeom>
            <a:noFill/>
          </p:spPr>
          <p:txBody>
            <a:bodyPr wrap="square" rtlCol="0">
              <a:spAutoFit/>
            </a:bodyPr>
            <a:lstStyle/>
            <a:p>
              <a:r>
                <a:rPr lang="fr-FR" sz="3200" b="1" noProof="0" dirty="0">
                  <a:solidFill>
                    <a:schemeClr val="accent2"/>
                  </a:solidFill>
                </a:rPr>
                <a:t>[</a:t>
              </a:r>
              <a:r>
                <a:rPr lang="fr-FR" sz="3200" noProof="0" dirty="0">
                  <a:solidFill>
                    <a:schemeClr val="accent2"/>
                  </a:solidFill>
                </a:rPr>
                <a:t>      </a:t>
              </a:r>
              <a:r>
                <a:rPr lang="fr-FR" sz="3200" b="1" noProof="0" dirty="0">
                  <a:solidFill>
                    <a:schemeClr val="accent2"/>
                  </a:solidFill>
                </a:rPr>
                <a:t>]</a:t>
              </a:r>
              <a:r>
                <a:rPr lang="fr-FR" sz="3200" noProof="0" dirty="0">
                  <a:solidFill>
                    <a:schemeClr val="accent2"/>
                  </a:solidFill>
                </a:rPr>
                <a:t> </a:t>
              </a:r>
              <a:r>
                <a:rPr lang="fr-FR" sz="2800" noProof="0" dirty="0">
                  <a:solidFill>
                    <a:schemeClr val="accent2"/>
                  </a:solidFill>
                </a:rPr>
                <a:t>↝</a:t>
              </a:r>
            </a:p>
          </p:txBody>
        </p:sp>
      </p:grpSp>
      <p:sp>
        <p:nvSpPr>
          <p:cNvPr id="45" name="ZoneTexte 44">
            <a:extLst>
              <a:ext uri="{FF2B5EF4-FFF2-40B4-BE49-F238E27FC236}">
                <a16:creationId xmlns:a16="http://schemas.microsoft.com/office/drawing/2014/main" id="{09DF59E5-1D46-2893-B9BD-342D2C7A4B7C}"/>
              </a:ext>
            </a:extLst>
          </p:cNvPr>
          <p:cNvSpPr txBox="1"/>
          <p:nvPr/>
        </p:nvSpPr>
        <p:spPr>
          <a:xfrm>
            <a:off x="4270352" y="4090521"/>
            <a:ext cx="637503" cy="523220"/>
          </a:xfrm>
          <a:prstGeom prst="rect">
            <a:avLst/>
          </a:prstGeom>
          <a:noFill/>
        </p:spPr>
        <p:txBody>
          <a:bodyPr wrap="square" rtlCol="0">
            <a:spAutoFit/>
          </a:bodyPr>
          <a:lstStyle/>
          <a:p>
            <a:r>
              <a:rPr lang="fr-FR" sz="2800" noProof="0" dirty="0">
                <a:solidFill>
                  <a:srgbClr val="473992"/>
                </a:solidFill>
              </a:rPr>
              <a:t>↝</a:t>
            </a:r>
          </a:p>
        </p:txBody>
      </p:sp>
      <p:sp>
        <p:nvSpPr>
          <p:cNvPr id="47" name="ZoneTexte 46">
            <a:extLst>
              <a:ext uri="{FF2B5EF4-FFF2-40B4-BE49-F238E27FC236}">
                <a16:creationId xmlns:a16="http://schemas.microsoft.com/office/drawing/2014/main" id="{A08A31F7-EB4B-B3A2-281E-845E1FFCA4F5}"/>
              </a:ext>
            </a:extLst>
          </p:cNvPr>
          <p:cNvSpPr txBox="1"/>
          <p:nvPr/>
        </p:nvSpPr>
        <p:spPr>
          <a:xfrm>
            <a:off x="9486959" y="5375103"/>
            <a:ext cx="614119" cy="400110"/>
          </a:xfrm>
          <a:prstGeom prst="rect">
            <a:avLst/>
          </a:prstGeom>
          <a:noFill/>
        </p:spPr>
        <p:txBody>
          <a:bodyPr wrap="square" rtlCol="0">
            <a:spAutoFit/>
          </a:bodyPr>
          <a:lstStyle/>
          <a:p>
            <a:pPr algn="r"/>
            <a:r>
              <a:rPr lang="fr-FR" sz="2000" noProof="0" dirty="0">
                <a:solidFill>
                  <a:schemeClr val="accent1">
                    <a:lumMod val="50000"/>
                  </a:schemeClr>
                </a:solidFill>
              </a:rPr>
              <a:t>Eau</a:t>
            </a:r>
            <a:endParaRPr lang="fr-FR" noProof="0" dirty="0">
              <a:solidFill>
                <a:schemeClr val="accent1">
                  <a:lumMod val="50000"/>
                </a:schemeClr>
              </a:solidFill>
            </a:endParaRPr>
          </a:p>
        </p:txBody>
      </p:sp>
      <p:sp>
        <p:nvSpPr>
          <p:cNvPr id="51" name="ZoneTexte 50">
            <a:extLst>
              <a:ext uri="{FF2B5EF4-FFF2-40B4-BE49-F238E27FC236}">
                <a16:creationId xmlns:a16="http://schemas.microsoft.com/office/drawing/2014/main" id="{316BA9A2-97BA-B980-6850-8DD7185215CD}"/>
              </a:ext>
            </a:extLst>
          </p:cNvPr>
          <p:cNvSpPr txBox="1"/>
          <p:nvPr/>
        </p:nvSpPr>
        <p:spPr>
          <a:xfrm>
            <a:off x="289999" y="3493814"/>
            <a:ext cx="1349882" cy="707886"/>
          </a:xfrm>
          <a:prstGeom prst="rect">
            <a:avLst/>
          </a:prstGeom>
          <a:noFill/>
        </p:spPr>
        <p:txBody>
          <a:bodyPr wrap="square" rtlCol="0">
            <a:spAutoFit/>
          </a:bodyPr>
          <a:lstStyle/>
          <a:p>
            <a:pPr algn="r"/>
            <a:r>
              <a:rPr lang="fr-FR" sz="2000" noProof="0" dirty="0"/>
              <a:t>Pas de flux de matière</a:t>
            </a:r>
          </a:p>
        </p:txBody>
      </p:sp>
      <p:sp>
        <p:nvSpPr>
          <p:cNvPr id="7" name="ZoneTexte 6">
            <a:extLst>
              <a:ext uri="{FF2B5EF4-FFF2-40B4-BE49-F238E27FC236}">
                <a16:creationId xmlns:a16="http://schemas.microsoft.com/office/drawing/2014/main" id="{D5D67E9D-A356-A115-8D4F-E3A2B7841C98}"/>
              </a:ext>
            </a:extLst>
          </p:cNvPr>
          <p:cNvSpPr txBox="1"/>
          <p:nvPr/>
        </p:nvSpPr>
        <p:spPr>
          <a:xfrm>
            <a:off x="298887" y="444369"/>
            <a:ext cx="8039783" cy="461665"/>
          </a:xfrm>
          <a:prstGeom prst="rect">
            <a:avLst/>
          </a:prstGeom>
          <a:noFill/>
        </p:spPr>
        <p:txBody>
          <a:bodyPr wrap="square" rtlCol="0">
            <a:spAutoFit/>
          </a:bodyPr>
          <a:lstStyle/>
          <a:p>
            <a:r>
              <a:rPr lang="fr-FR" sz="2400" noProof="0" dirty="0"/>
              <a:t>Modèle de </a:t>
            </a:r>
            <a:r>
              <a:rPr lang="fr-FR" sz="2400" noProof="0" dirty="0" err="1"/>
              <a:t>Sauterey</a:t>
            </a:r>
            <a:r>
              <a:rPr lang="fr-FR" sz="2400" noProof="0" dirty="0"/>
              <a:t> et al. (2022)</a:t>
            </a:r>
          </a:p>
        </p:txBody>
      </p:sp>
      <p:pic>
        <p:nvPicPr>
          <p:cNvPr id="3" name="Image 2">
            <a:extLst>
              <a:ext uri="{FF2B5EF4-FFF2-40B4-BE49-F238E27FC236}">
                <a16:creationId xmlns:a16="http://schemas.microsoft.com/office/drawing/2014/main" id="{B67DE259-DCCD-C3E0-B43A-B80AA37C116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909568">
            <a:off x="4762409" y="4661807"/>
            <a:ext cx="510702" cy="510702"/>
          </a:xfrm>
          <a:prstGeom prst="rect">
            <a:avLst/>
          </a:prstGeom>
        </p:spPr>
      </p:pic>
      <p:pic>
        <p:nvPicPr>
          <p:cNvPr id="4" name="Image 3">
            <a:extLst>
              <a:ext uri="{FF2B5EF4-FFF2-40B4-BE49-F238E27FC236}">
                <a16:creationId xmlns:a16="http://schemas.microsoft.com/office/drawing/2014/main" id="{FE548803-36A5-72AE-1E9D-856B99CD12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909568">
            <a:off x="2310486" y="3042750"/>
            <a:ext cx="510702" cy="510702"/>
          </a:xfrm>
          <a:prstGeom prst="rect">
            <a:avLst/>
          </a:prstGeom>
        </p:spPr>
      </p:pic>
      <p:pic>
        <p:nvPicPr>
          <p:cNvPr id="6" name="Image 5">
            <a:extLst>
              <a:ext uri="{FF2B5EF4-FFF2-40B4-BE49-F238E27FC236}">
                <a16:creationId xmlns:a16="http://schemas.microsoft.com/office/drawing/2014/main" id="{7874E62D-AC98-E849-C4E5-01946A6D94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8238758">
            <a:off x="3405391" y="5056010"/>
            <a:ext cx="510702" cy="510702"/>
          </a:xfrm>
          <a:prstGeom prst="rect">
            <a:avLst/>
          </a:prstGeom>
        </p:spPr>
      </p:pic>
      <p:pic>
        <p:nvPicPr>
          <p:cNvPr id="9" name="Image 8">
            <a:extLst>
              <a:ext uri="{FF2B5EF4-FFF2-40B4-BE49-F238E27FC236}">
                <a16:creationId xmlns:a16="http://schemas.microsoft.com/office/drawing/2014/main" id="{B78C0923-545F-C99C-12DB-CFAACE9E8B3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8238758">
            <a:off x="6385747" y="4785640"/>
            <a:ext cx="510702" cy="510702"/>
          </a:xfrm>
          <a:prstGeom prst="rect">
            <a:avLst/>
          </a:prstGeom>
        </p:spPr>
      </p:pic>
      <p:pic>
        <p:nvPicPr>
          <p:cNvPr id="10" name="Image 9">
            <a:extLst>
              <a:ext uri="{FF2B5EF4-FFF2-40B4-BE49-F238E27FC236}">
                <a16:creationId xmlns:a16="http://schemas.microsoft.com/office/drawing/2014/main" id="{A0D40CD9-99DB-D36C-6C1D-CFF576A4FB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607136">
            <a:off x="8142810" y="2895436"/>
            <a:ext cx="510702" cy="510702"/>
          </a:xfrm>
          <a:prstGeom prst="rect">
            <a:avLst/>
          </a:prstGeom>
        </p:spPr>
      </p:pic>
      <p:pic>
        <p:nvPicPr>
          <p:cNvPr id="11" name="Image 10">
            <a:extLst>
              <a:ext uri="{FF2B5EF4-FFF2-40B4-BE49-F238E27FC236}">
                <a16:creationId xmlns:a16="http://schemas.microsoft.com/office/drawing/2014/main" id="{C68D1F54-A27A-56B0-AC34-1F5A323365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607136">
            <a:off x="8492702" y="5216207"/>
            <a:ext cx="510702" cy="510702"/>
          </a:xfrm>
          <a:prstGeom prst="rect">
            <a:avLst/>
          </a:prstGeom>
        </p:spPr>
      </p:pic>
      <p:grpSp>
        <p:nvGrpSpPr>
          <p:cNvPr id="18" name="Groupe 17">
            <a:extLst>
              <a:ext uri="{FF2B5EF4-FFF2-40B4-BE49-F238E27FC236}">
                <a16:creationId xmlns:a16="http://schemas.microsoft.com/office/drawing/2014/main" id="{815CC706-D4A4-6F59-868A-48EAB53D790B}"/>
              </a:ext>
            </a:extLst>
          </p:cNvPr>
          <p:cNvGrpSpPr/>
          <p:nvPr/>
        </p:nvGrpSpPr>
        <p:grpSpPr>
          <a:xfrm>
            <a:off x="389165" y="24618"/>
            <a:ext cx="11413670" cy="317166"/>
            <a:chOff x="424544" y="144499"/>
            <a:chExt cx="11413670" cy="317166"/>
          </a:xfrm>
        </p:grpSpPr>
        <p:sp>
          <p:nvSpPr>
            <p:cNvPr id="19" name="ZoneTexte 18">
              <a:extLst>
                <a:ext uri="{FF2B5EF4-FFF2-40B4-BE49-F238E27FC236}">
                  <a16:creationId xmlns:a16="http://schemas.microsoft.com/office/drawing/2014/main" id="{A604E650-DA2C-75C4-0138-4F818F7380E1}"/>
                </a:ext>
              </a:extLst>
            </p:cNvPr>
            <p:cNvSpPr txBox="1"/>
            <p:nvPr/>
          </p:nvSpPr>
          <p:spPr>
            <a:xfrm>
              <a:off x="424544" y="153888"/>
              <a:ext cx="1665514" cy="307777"/>
            </a:xfrm>
            <a:prstGeom prst="rect">
              <a:avLst/>
            </a:prstGeom>
            <a:noFill/>
          </p:spPr>
          <p:txBody>
            <a:bodyPr wrap="square" rtlCol="0">
              <a:spAutoFit/>
            </a:bodyPr>
            <a:lstStyle/>
            <a:p>
              <a:pPr algn="ctr"/>
              <a:r>
                <a:rPr lang="fr-FR" sz="1400" b="1" dirty="0"/>
                <a:t>Modèle biologique</a:t>
              </a:r>
            </a:p>
          </p:txBody>
        </p:sp>
        <p:sp>
          <p:nvSpPr>
            <p:cNvPr id="20" name="ZoneTexte 19">
              <a:extLst>
                <a:ext uri="{FF2B5EF4-FFF2-40B4-BE49-F238E27FC236}">
                  <a16:creationId xmlns:a16="http://schemas.microsoft.com/office/drawing/2014/main" id="{3BA3FECA-D581-5ED4-F96D-9F6E70B55142}"/>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21" name="ZoneTexte 20">
              <a:extLst>
                <a:ext uri="{FF2B5EF4-FFF2-40B4-BE49-F238E27FC236}">
                  <a16:creationId xmlns:a16="http://schemas.microsoft.com/office/drawing/2014/main" id="{F8077214-81F4-C671-3D2D-306BD117BB01}"/>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22" name="ZoneTexte 21">
              <a:extLst>
                <a:ext uri="{FF2B5EF4-FFF2-40B4-BE49-F238E27FC236}">
                  <a16:creationId xmlns:a16="http://schemas.microsoft.com/office/drawing/2014/main" id="{4E2D1AAE-1740-3D0B-3509-6900A5B910EA}"/>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23" name="ZoneTexte 22">
              <a:extLst>
                <a:ext uri="{FF2B5EF4-FFF2-40B4-BE49-F238E27FC236}">
                  <a16:creationId xmlns:a16="http://schemas.microsoft.com/office/drawing/2014/main" id="{39CEFDB5-FCCA-1D18-6596-19B85D4076F9}"/>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347947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6" grpId="0"/>
      <p:bldP spid="27" grpId="0"/>
      <p:bldP spid="45" grpId="0"/>
      <p:bldP spid="47"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FAE57-0015-1FD0-7952-E9FC2DA731C0}"/>
            </a:ext>
          </a:extLst>
        </p:cNvPr>
        <p:cNvGrpSpPr/>
        <p:nvPr/>
      </p:nvGrpSpPr>
      <p:grpSpPr>
        <a:xfrm>
          <a:off x="0" y="0"/>
          <a:ext cx="0" cy="0"/>
          <a:chOff x="0" y="0"/>
          <a:chExt cx="0" cy="0"/>
        </a:xfrm>
      </p:grpSpPr>
      <p:sp>
        <p:nvSpPr>
          <p:cNvPr id="11" name="ZoneTexte 10">
            <a:extLst>
              <a:ext uri="{FF2B5EF4-FFF2-40B4-BE49-F238E27FC236}">
                <a16:creationId xmlns:a16="http://schemas.microsoft.com/office/drawing/2014/main" id="{2BBA79B5-F4D0-1B68-6E5A-4A13D97CA96D}"/>
              </a:ext>
            </a:extLst>
          </p:cNvPr>
          <p:cNvSpPr txBox="1"/>
          <p:nvPr/>
        </p:nvSpPr>
        <p:spPr>
          <a:xfrm>
            <a:off x="298887" y="444369"/>
            <a:ext cx="8039783" cy="461665"/>
          </a:xfrm>
          <a:prstGeom prst="rect">
            <a:avLst/>
          </a:prstGeom>
          <a:noFill/>
        </p:spPr>
        <p:txBody>
          <a:bodyPr wrap="square" rtlCol="0">
            <a:spAutoFit/>
          </a:bodyPr>
          <a:lstStyle/>
          <a:p>
            <a:r>
              <a:rPr lang="fr-FR" sz="2400" noProof="0" dirty="0"/>
              <a:t>Modèle d’écosystème planétaire</a:t>
            </a:r>
          </a:p>
        </p:txBody>
      </p:sp>
      <p:sp>
        <p:nvSpPr>
          <p:cNvPr id="74" name="Rectangle 73">
            <a:extLst>
              <a:ext uri="{FF2B5EF4-FFF2-40B4-BE49-F238E27FC236}">
                <a16:creationId xmlns:a16="http://schemas.microsoft.com/office/drawing/2014/main" id="{01B57739-A799-614C-6FE9-15D1F6DAD22F}"/>
              </a:ext>
            </a:extLst>
          </p:cNvPr>
          <p:cNvSpPr/>
          <p:nvPr/>
        </p:nvSpPr>
        <p:spPr>
          <a:xfrm>
            <a:off x="4806240" y="444370"/>
            <a:ext cx="3296131" cy="59022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a:extLst>
              <a:ext uri="{FF2B5EF4-FFF2-40B4-BE49-F238E27FC236}">
                <a16:creationId xmlns:a16="http://schemas.microsoft.com/office/drawing/2014/main" id="{84BD0302-B1EB-831D-22E6-8DD8FFA7BD9B}"/>
              </a:ext>
            </a:extLst>
          </p:cNvPr>
          <p:cNvPicPr>
            <a:picLocks noChangeAspect="1"/>
          </p:cNvPicPr>
          <p:nvPr/>
        </p:nvPicPr>
        <p:blipFill>
          <a:blip r:embed="rId3"/>
          <a:srcRect l="7230" t="5584" b="9461"/>
          <a:stretch/>
        </p:blipFill>
        <p:spPr>
          <a:xfrm>
            <a:off x="4837522" y="715482"/>
            <a:ext cx="3264849" cy="3880607"/>
          </a:xfrm>
          <a:prstGeom prst="rect">
            <a:avLst/>
          </a:prstGeom>
        </p:spPr>
      </p:pic>
      <p:pic>
        <p:nvPicPr>
          <p:cNvPr id="44" name="Image 43">
            <a:extLst>
              <a:ext uri="{FF2B5EF4-FFF2-40B4-BE49-F238E27FC236}">
                <a16:creationId xmlns:a16="http://schemas.microsoft.com/office/drawing/2014/main" id="{653774B3-7F63-C25C-EEE0-3D62B341FEFF}"/>
              </a:ext>
            </a:extLst>
          </p:cNvPr>
          <p:cNvPicPr>
            <a:picLocks noChangeAspect="1"/>
          </p:cNvPicPr>
          <p:nvPr/>
        </p:nvPicPr>
        <p:blipFill>
          <a:blip r:embed="rId3"/>
          <a:srcRect l="29801" t="90223" b="5285"/>
          <a:stretch/>
        </p:blipFill>
        <p:spPr>
          <a:xfrm>
            <a:off x="5594697" y="444369"/>
            <a:ext cx="2470505" cy="205171"/>
          </a:xfrm>
          <a:prstGeom prst="rect">
            <a:avLst/>
          </a:prstGeom>
        </p:spPr>
      </p:pic>
      <p:sp>
        <p:nvSpPr>
          <p:cNvPr id="45" name="Rectangle 44">
            <a:extLst>
              <a:ext uri="{FF2B5EF4-FFF2-40B4-BE49-F238E27FC236}">
                <a16:creationId xmlns:a16="http://schemas.microsoft.com/office/drawing/2014/main" id="{F54E1949-8DB7-739A-47BC-7DF91A83549B}"/>
              </a:ext>
            </a:extLst>
          </p:cNvPr>
          <p:cNvSpPr/>
          <p:nvPr/>
        </p:nvSpPr>
        <p:spPr>
          <a:xfrm>
            <a:off x="5477875" y="968495"/>
            <a:ext cx="2378701" cy="3569860"/>
          </a:xfrm>
          <a:prstGeom prst="rect">
            <a:avLst/>
          </a:prstGeom>
          <a:solidFill>
            <a:schemeClr val="bg2">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69600C0F-A8C4-8EDB-D112-371FD2495C40}"/>
              </a:ext>
            </a:extLst>
          </p:cNvPr>
          <p:cNvSpPr/>
          <p:nvPr/>
        </p:nvSpPr>
        <p:spPr>
          <a:xfrm>
            <a:off x="5482985" y="4530146"/>
            <a:ext cx="2378701" cy="139485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B2B3DB6A-38D8-B825-3FF5-687E7D649BA1}"/>
              </a:ext>
            </a:extLst>
          </p:cNvPr>
          <p:cNvSpPr/>
          <p:nvPr/>
        </p:nvSpPr>
        <p:spPr>
          <a:xfrm>
            <a:off x="5482985" y="4530146"/>
            <a:ext cx="786907" cy="139485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D5C14263-B3D9-5034-77D0-42DFCD4FECF7}"/>
              </a:ext>
            </a:extLst>
          </p:cNvPr>
          <p:cNvCxnSpPr>
            <a:cxnSpLocks/>
          </p:cNvCxnSpPr>
          <p:nvPr/>
        </p:nvCxnSpPr>
        <p:spPr>
          <a:xfrm flipV="1">
            <a:off x="5850696" y="649540"/>
            <a:ext cx="0" cy="310747"/>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9AF504F1-0AA9-95D3-100D-00B28B044C4E}"/>
              </a:ext>
            </a:extLst>
          </p:cNvPr>
          <p:cNvCxnSpPr>
            <a:cxnSpLocks/>
          </p:cNvCxnSpPr>
          <p:nvPr/>
        </p:nvCxnSpPr>
        <p:spPr>
          <a:xfrm flipV="1">
            <a:off x="6464991" y="649540"/>
            <a:ext cx="0" cy="310747"/>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BE6297A-1219-97BC-82DC-D2D43ED6FC48}"/>
              </a:ext>
            </a:extLst>
          </p:cNvPr>
          <p:cNvCxnSpPr>
            <a:cxnSpLocks/>
          </p:cNvCxnSpPr>
          <p:nvPr/>
        </p:nvCxnSpPr>
        <p:spPr>
          <a:xfrm flipV="1">
            <a:off x="7073847" y="649540"/>
            <a:ext cx="0" cy="310747"/>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3EE31FE0-8920-75AF-DC2E-BC292CCB05EE}"/>
              </a:ext>
            </a:extLst>
          </p:cNvPr>
          <p:cNvCxnSpPr>
            <a:cxnSpLocks/>
          </p:cNvCxnSpPr>
          <p:nvPr/>
        </p:nvCxnSpPr>
        <p:spPr>
          <a:xfrm flipV="1">
            <a:off x="7686270" y="649540"/>
            <a:ext cx="0" cy="310747"/>
          </a:xfrm>
          <a:prstGeom prst="line">
            <a:avLst/>
          </a:prstGeom>
          <a:ln w="12700">
            <a:solidFill>
              <a:srgbClr val="BFBEBE"/>
            </a:solidFill>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461A1589-4ABB-0976-4ECB-E2C42380A533}"/>
              </a:ext>
            </a:extLst>
          </p:cNvPr>
          <p:cNvSpPr txBox="1"/>
          <p:nvPr/>
        </p:nvSpPr>
        <p:spPr>
          <a:xfrm>
            <a:off x="5073890" y="364280"/>
            <a:ext cx="453074" cy="307777"/>
          </a:xfrm>
          <a:prstGeom prst="rect">
            <a:avLst/>
          </a:prstGeom>
          <a:noFill/>
        </p:spPr>
        <p:txBody>
          <a:bodyPr wrap="square" rtlCol="0">
            <a:spAutoFit/>
          </a:bodyPr>
          <a:lstStyle/>
          <a:p>
            <a:r>
              <a:rPr lang="fr-FR" sz="1400" b="1" dirty="0">
                <a:solidFill>
                  <a:srgbClr val="FF4C4C"/>
                </a:solidFill>
              </a:rPr>
              <a:t>(K)</a:t>
            </a:r>
          </a:p>
        </p:txBody>
      </p:sp>
      <p:sp>
        <p:nvSpPr>
          <p:cNvPr id="53" name="ZoneTexte 52">
            <a:extLst>
              <a:ext uri="{FF2B5EF4-FFF2-40B4-BE49-F238E27FC236}">
                <a16:creationId xmlns:a16="http://schemas.microsoft.com/office/drawing/2014/main" id="{1954C803-BC45-A37E-99B2-CF83A732FE9F}"/>
              </a:ext>
            </a:extLst>
          </p:cNvPr>
          <p:cNvSpPr txBox="1"/>
          <p:nvPr/>
        </p:nvSpPr>
        <p:spPr>
          <a:xfrm>
            <a:off x="4864054" y="671025"/>
            <a:ext cx="618930" cy="307777"/>
          </a:xfrm>
          <a:prstGeom prst="rect">
            <a:avLst/>
          </a:prstGeom>
          <a:noFill/>
        </p:spPr>
        <p:txBody>
          <a:bodyPr wrap="square" rtlCol="0">
            <a:spAutoFit/>
          </a:bodyPr>
          <a:lstStyle/>
          <a:p>
            <a:r>
              <a:rPr lang="fr-FR" sz="1400" b="1" dirty="0">
                <a:solidFill>
                  <a:srgbClr val="5757FF"/>
                </a:solidFill>
              </a:rPr>
              <a:t>(bars)</a:t>
            </a:r>
          </a:p>
        </p:txBody>
      </p:sp>
      <p:sp>
        <p:nvSpPr>
          <p:cNvPr id="54" name="ZoneTexte 53">
            <a:extLst>
              <a:ext uri="{FF2B5EF4-FFF2-40B4-BE49-F238E27FC236}">
                <a16:creationId xmlns:a16="http://schemas.microsoft.com/office/drawing/2014/main" id="{B0549D25-CB3E-58C4-4376-0F2A64F63B84}"/>
              </a:ext>
            </a:extLst>
          </p:cNvPr>
          <p:cNvSpPr txBox="1"/>
          <p:nvPr/>
        </p:nvSpPr>
        <p:spPr>
          <a:xfrm>
            <a:off x="6667225" y="5529333"/>
            <a:ext cx="783800" cy="338554"/>
          </a:xfrm>
          <a:prstGeom prst="rect">
            <a:avLst/>
          </a:prstGeom>
          <a:noFill/>
        </p:spPr>
        <p:txBody>
          <a:bodyPr wrap="square" rtlCol="0">
            <a:spAutoFit/>
          </a:bodyPr>
          <a:lstStyle/>
          <a:p>
            <a:r>
              <a:rPr lang="fr-FR" sz="1600" dirty="0">
                <a:solidFill>
                  <a:schemeClr val="accent1">
                    <a:lumMod val="50000"/>
                  </a:schemeClr>
                </a:solidFill>
              </a:rPr>
              <a:t>Océan</a:t>
            </a:r>
          </a:p>
        </p:txBody>
      </p:sp>
      <p:cxnSp>
        <p:nvCxnSpPr>
          <p:cNvPr id="55" name="Connecteur droit avec flèche 54">
            <a:extLst>
              <a:ext uri="{FF2B5EF4-FFF2-40B4-BE49-F238E27FC236}">
                <a16:creationId xmlns:a16="http://schemas.microsoft.com/office/drawing/2014/main" id="{B638F749-1B8D-CA11-618A-4E6F113D6783}"/>
              </a:ext>
            </a:extLst>
          </p:cNvPr>
          <p:cNvCxnSpPr>
            <a:cxnSpLocks/>
          </p:cNvCxnSpPr>
          <p:nvPr/>
        </p:nvCxnSpPr>
        <p:spPr>
          <a:xfrm>
            <a:off x="6266784" y="6000030"/>
            <a:ext cx="1594901"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EC62E34-BF39-6CB5-784B-8D3819B0DE12}"/>
              </a:ext>
            </a:extLst>
          </p:cNvPr>
          <p:cNvSpPr/>
          <p:nvPr/>
        </p:nvSpPr>
        <p:spPr>
          <a:xfrm>
            <a:off x="6272548" y="4538355"/>
            <a:ext cx="1589137" cy="325769"/>
          </a:xfrm>
          <a:prstGeom prst="rect">
            <a:avLst/>
          </a:prstGeom>
          <a:pattFill prst="openDmnd">
            <a:fgClr>
              <a:schemeClr val="tx1"/>
            </a:fgClr>
            <a:bgClr>
              <a:srgbClr val="8FAADC"/>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7787DB96-8DAC-4F90-DA82-36D0CBDE3702}"/>
              </a:ext>
            </a:extLst>
          </p:cNvPr>
          <p:cNvSpPr txBox="1"/>
          <p:nvPr/>
        </p:nvSpPr>
        <p:spPr>
          <a:xfrm>
            <a:off x="6266784" y="4541556"/>
            <a:ext cx="1434292" cy="307777"/>
          </a:xfrm>
          <a:prstGeom prst="rect">
            <a:avLst/>
          </a:prstGeom>
          <a:noFill/>
        </p:spPr>
        <p:txBody>
          <a:bodyPr wrap="square" rtlCol="0">
            <a:spAutoFit/>
          </a:bodyPr>
          <a:lstStyle/>
          <a:p>
            <a:r>
              <a:rPr lang="fr-FR" sz="1400" dirty="0">
                <a:solidFill>
                  <a:schemeClr val="bg1"/>
                </a:solidFill>
              </a:rPr>
              <a:t>Méthanogènes</a:t>
            </a:r>
            <a:endParaRPr lang="fr-FR" sz="1100" dirty="0">
              <a:solidFill>
                <a:schemeClr val="bg1"/>
              </a:solidFill>
            </a:endParaRPr>
          </a:p>
        </p:txBody>
      </p:sp>
      <mc:AlternateContent xmlns:mc="http://schemas.openxmlformats.org/markup-compatibility/2006" xmlns:a14="http://schemas.microsoft.com/office/drawing/2010/main">
        <mc:Choice Requires="a14">
          <p:sp>
            <p:nvSpPr>
              <p:cNvPr id="58" name="ZoneTexte 57">
                <a:extLst>
                  <a:ext uri="{FF2B5EF4-FFF2-40B4-BE49-F238E27FC236}">
                    <a16:creationId xmlns:a16="http://schemas.microsoft.com/office/drawing/2014/main" id="{1D7A0996-E11F-713E-3132-1489B51B7ED4}"/>
                  </a:ext>
                </a:extLst>
              </p:cNvPr>
              <p:cNvSpPr txBox="1"/>
              <p:nvPr/>
            </p:nvSpPr>
            <p:spPr>
              <a:xfrm>
                <a:off x="6615437" y="6008051"/>
                <a:ext cx="8031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chemeClr val="bg1"/>
                              </a:solidFill>
                              <a:latin typeface="Cambria Math" panose="02040503050406030204" pitchFamily="18" charset="0"/>
                            </a:rPr>
                          </m:ctrlPr>
                        </m:sSubPr>
                        <m:e>
                          <m:r>
                            <a:rPr lang="fr-FR" sz="1600" b="0" i="1" smtClean="0">
                              <a:solidFill>
                                <a:schemeClr val="bg1"/>
                              </a:solidFill>
                              <a:latin typeface="Cambria Math" panose="02040503050406030204" pitchFamily="18" charset="0"/>
                            </a:rPr>
                            <m:t>𝑓</m:t>
                          </m:r>
                        </m:e>
                        <m:sub>
                          <m:r>
                            <a:rPr lang="fr-FR" sz="1600" b="0" i="1" smtClean="0">
                              <a:solidFill>
                                <a:schemeClr val="bg1"/>
                              </a:solidFill>
                              <a:latin typeface="Cambria Math" panose="02040503050406030204" pitchFamily="18" charset="0"/>
                            </a:rPr>
                            <m:t>𝑜𝑐</m:t>
                          </m:r>
                          <m:r>
                            <a:rPr lang="fr-FR" sz="1600" b="0" i="1" smtClean="0">
                              <a:solidFill>
                                <a:schemeClr val="bg1"/>
                              </a:solidFill>
                              <a:latin typeface="Cambria Math" panose="02040503050406030204" pitchFamily="18" charset="0"/>
                            </a:rPr>
                            <m:t>é</m:t>
                          </m:r>
                          <m:r>
                            <a:rPr lang="fr-FR" sz="1600" b="0" i="1" smtClean="0">
                              <a:solidFill>
                                <a:schemeClr val="bg1"/>
                              </a:solidFill>
                              <a:latin typeface="Cambria Math" panose="02040503050406030204" pitchFamily="18" charset="0"/>
                            </a:rPr>
                            <m:t>𝑎𝑛</m:t>
                          </m:r>
                        </m:sub>
                      </m:sSub>
                      <m:r>
                        <a:rPr lang="fr-FR" sz="1600" b="0" i="1" smtClean="0">
                          <a:solidFill>
                            <a:schemeClr val="bg1"/>
                          </a:solidFill>
                          <a:latin typeface="Cambria Math" panose="02040503050406030204" pitchFamily="18" charset="0"/>
                        </a:rPr>
                        <m:t> </m:t>
                      </m:r>
                      <m:r>
                        <a:rPr lang="fr-FR" sz="1600" i="1" smtClean="0">
                          <a:solidFill>
                            <a:schemeClr val="bg1"/>
                          </a:solidFill>
                          <a:latin typeface="Cambria Math" panose="02040503050406030204" pitchFamily="18" charset="0"/>
                          <a:ea typeface="Cambria Math" panose="02040503050406030204" pitchFamily="18" charset="0"/>
                        </a:rPr>
                        <m:t>~</m:t>
                      </m:r>
                      <m:r>
                        <a:rPr lang="fr-FR" sz="1600" b="0" i="1" smtClean="0">
                          <a:solidFill>
                            <a:schemeClr val="bg1"/>
                          </a:solidFill>
                          <a:latin typeface="Cambria Math" panose="02040503050406030204" pitchFamily="18" charset="0"/>
                          <a:ea typeface="Cambria Math" panose="02040503050406030204" pitchFamily="18" charset="0"/>
                        </a:rPr>
                        <m:t> 0,3</m:t>
                      </m:r>
                    </m:oMath>
                  </m:oMathPara>
                </a14:m>
                <a:endParaRPr lang="fr-FR" sz="1400" dirty="0">
                  <a:solidFill>
                    <a:schemeClr val="bg1"/>
                  </a:solidFill>
                </a:endParaRPr>
              </a:p>
            </p:txBody>
          </p:sp>
        </mc:Choice>
        <mc:Fallback xmlns="">
          <p:sp>
            <p:nvSpPr>
              <p:cNvPr id="58" name="ZoneTexte 57">
                <a:extLst>
                  <a:ext uri="{FF2B5EF4-FFF2-40B4-BE49-F238E27FC236}">
                    <a16:creationId xmlns:a16="http://schemas.microsoft.com/office/drawing/2014/main" id="{1D7A0996-E11F-713E-3132-1489B51B7ED4}"/>
                  </a:ext>
                </a:extLst>
              </p:cNvPr>
              <p:cNvSpPr txBox="1">
                <a:spLocks noRot="1" noChangeAspect="1" noMove="1" noResize="1" noEditPoints="1" noAdjustHandles="1" noChangeArrowheads="1" noChangeShapeType="1" noTextEdit="1"/>
              </p:cNvSpPr>
              <p:nvPr/>
            </p:nvSpPr>
            <p:spPr>
              <a:xfrm>
                <a:off x="6615437" y="6008051"/>
                <a:ext cx="803156" cy="338554"/>
              </a:xfrm>
              <a:prstGeom prst="rect">
                <a:avLst/>
              </a:prstGeom>
              <a:blipFill>
                <a:blip r:embed="rId4"/>
                <a:stretch>
                  <a:fillRect r="-46212" b="-10909"/>
                </a:stretch>
              </a:blipFill>
            </p:spPr>
            <p:txBody>
              <a:bodyPr/>
              <a:lstStyle/>
              <a:p>
                <a:r>
                  <a:rPr lang="fr-FR">
                    <a:noFill/>
                  </a:rPr>
                  <a:t> </a:t>
                </a:r>
              </a:p>
            </p:txBody>
          </p:sp>
        </mc:Fallback>
      </mc:AlternateContent>
      <p:sp>
        <p:nvSpPr>
          <p:cNvPr id="59" name="Flèche : double flèche verticale 58">
            <a:extLst>
              <a:ext uri="{FF2B5EF4-FFF2-40B4-BE49-F238E27FC236}">
                <a16:creationId xmlns:a16="http://schemas.microsoft.com/office/drawing/2014/main" id="{80BBCD09-ACFD-EA96-B0B1-C058486AF7AD}"/>
              </a:ext>
            </a:extLst>
          </p:cNvPr>
          <p:cNvSpPr/>
          <p:nvPr/>
        </p:nvSpPr>
        <p:spPr>
          <a:xfrm>
            <a:off x="7563731" y="4253457"/>
            <a:ext cx="274691" cy="555550"/>
          </a:xfrm>
          <a:prstGeom prst="up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3175EC98-F047-B147-ECC1-81CF348DA6A6}"/>
              </a:ext>
            </a:extLst>
          </p:cNvPr>
          <p:cNvSpPr txBox="1"/>
          <p:nvPr/>
        </p:nvSpPr>
        <p:spPr>
          <a:xfrm>
            <a:off x="6476015" y="1361507"/>
            <a:ext cx="1369603" cy="769441"/>
          </a:xfrm>
          <a:prstGeom prst="rect">
            <a:avLst/>
          </a:prstGeom>
          <a:noFill/>
        </p:spPr>
        <p:txBody>
          <a:bodyPr wrap="square" rtlCol="0">
            <a:spAutoFit/>
          </a:bodyPr>
          <a:lstStyle/>
          <a:p>
            <a:pPr algn="r"/>
            <a:r>
              <a:rPr lang="fr-FR" sz="1200" b="1" dirty="0">
                <a:solidFill>
                  <a:srgbClr val="00B050"/>
                </a:solidFill>
              </a:rPr>
              <a:t>Échappement atmosphérique H</a:t>
            </a:r>
            <a:r>
              <a:rPr lang="fr-FR" sz="1200" b="1" baseline="-25000" dirty="0">
                <a:solidFill>
                  <a:srgbClr val="00B050"/>
                </a:solidFill>
              </a:rPr>
              <a:t>2</a:t>
            </a:r>
            <a:endParaRPr lang="fr-FR" sz="1200" dirty="0"/>
          </a:p>
          <a:p>
            <a:endParaRPr lang="fr-FR" sz="2000" b="1" dirty="0">
              <a:solidFill>
                <a:srgbClr val="00B050"/>
              </a:solidFill>
            </a:endParaRPr>
          </a:p>
        </p:txBody>
      </p:sp>
      <p:sp>
        <p:nvSpPr>
          <p:cNvPr id="61" name="ZoneTexte 60">
            <a:extLst>
              <a:ext uri="{FF2B5EF4-FFF2-40B4-BE49-F238E27FC236}">
                <a16:creationId xmlns:a16="http://schemas.microsoft.com/office/drawing/2014/main" id="{91DF3629-38CA-0EBF-4D57-A746D4CFB4A7}"/>
              </a:ext>
            </a:extLst>
          </p:cNvPr>
          <p:cNvSpPr txBox="1"/>
          <p:nvPr/>
        </p:nvSpPr>
        <p:spPr>
          <a:xfrm>
            <a:off x="6672335" y="3920756"/>
            <a:ext cx="1269646" cy="276999"/>
          </a:xfrm>
          <a:prstGeom prst="rect">
            <a:avLst/>
          </a:prstGeom>
          <a:noFill/>
        </p:spPr>
        <p:txBody>
          <a:bodyPr wrap="square" rtlCol="0">
            <a:spAutoFit/>
          </a:bodyPr>
          <a:lstStyle/>
          <a:p>
            <a:r>
              <a:rPr lang="fr-FR" sz="1200" b="1" dirty="0">
                <a:solidFill>
                  <a:srgbClr val="00B050"/>
                </a:solidFill>
              </a:rPr>
              <a:t>Flux à l’interface</a:t>
            </a:r>
          </a:p>
        </p:txBody>
      </p:sp>
      <p:sp>
        <p:nvSpPr>
          <p:cNvPr id="62" name="ZoneTexte 61">
            <a:extLst>
              <a:ext uri="{FF2B5EF4-FFF2-40B4-BE49-F238E27FC236}">
                <a16:creationId xmlns:a16="http://schemas.microsoft.com/office/drawing/2014/main" id="{32DA2AD0-70A7-F532-A732-CBA823DB70EF}"/>
              </a:ext>
            </a:extLst>
          </p:cNvPr>
          <p:cNvSpPr txBox="1"/>
          <p:nvPr/>
        </p:nvSpPr>
        <p:spPr>
          <a:xfrm>
            <a:off x="6060252" y="1066248"/>
            <a:ext cx="1310088" cy="338554"/>
          </a:xfrm>
          <a:prstGeom prst="rect">
            <a:avLst/>
          </a:prstGeom>
          <a:noFill/>
        </p:spPr>
        <p:txBody>
          <a:bodyPr wrap="square" rtlCol="0">
            <a:spAutoFit/>
          </a:bodyPr>
          <a:lstStyle/>
          <a:p>
            <a:r>
              <a:rPr lang="fr-FR" sz="1600" dirty="0">
                <a:solidFill>
                  <a:schemeClr val="bg2">
                    <a:lumMod val="10000"/>
                  </a:schemeClr>
                </a:solidFill>
              </a:rPr>
              <a:t>Atmosphère</a:t>
            </a:r>
          </a:p>
        </p:txBody>
      </p:sp>
      <p:sp>
        <p:nvSpPr>
          <p:cNvPr id="63" name="ZoneTexte 62">
            <a:extLst>
              <a:ext uri="{FF2B5EF4-FFF2-40B4-BE49-F238E27FC236}">
                <a16:creationId xmlns:a16="http://schemas.microsoft.com/office/drawing/2014/main" id="{8681FB3A-4A8D-91F6-475C-B6F3D46606C8}"/>
              </a:ext>
            </a:extLst>
          </p:cNvPr>
          <p:cNvSpPr txBox="1"/>
          <p:nvPr/>
        </p:nvSpPr>
        <p:spPr>
          <a:xfrm>
            <a:off x="6371399" y="5030241"/>
            <a:ext cx="1578832" cy="461665"/>
          </a:xfrm>
          <a:prstGeom prst="rect">
            <a:avLst/>
          </a:prstGeom>
          <a:noFill/>
        </p:spPr>
        <p:txBody>
          <a:bodyPr wrap="square" rtlCol="0">
            <a:spAutoFit/>
          </a:bodyPr>
          <a:lstStyle/>
          <a:p>
            <a:r>
              <a:rPr lang="fr-FR" sz="1200" b="1" dirty="0">
                <a:solidFill>
                  <a:schemeClr val="bg1"/>
                </a:solidFill>
              </a:rPr>
              <a:t>Variation de [H</a:t>
            </a:r>
            <a:r>
              <a:rPr lang="fr-FR" sz="1200" b="1" baseline="-25000" dirty="0">
                <a:solidFill>
                  <a:schemeClr val="bg1"/>
                </a:solidFill>
              </a:rPr>
              <a:t>2</a:t>
            </a:r>
            <a:r>
              <a:rPr lang="fr-FR" sz="1200" b="1" dirty="0">
                <a:solidFill>
                  <a:schemeClr val="bg1"/>
                </a:solidFill>
              </a:rPr>
              <a:t>], [CH</a:t>
            </a:r>
            <a:r>
              <a:rPr lang="fr-FR" sz="1200" b="1" baseline="-25000" dirty="0">
                <a:solidFill>
                  <a:schemeClr val="bg1"/>
                </a:solidFill>
              </a:rPr>
              <a:t>4</a:t>
            </a:r>
            <a:r>
              <a:rPr lang="fr-FR" sz="1200" b="1" dirty="0">
                <a:solidFill>
                  <a:schemeClr val="bg1"/>
                </a:solidFill>
              </a:rPr>
              <a:t>], [CO</a:t>
            </a:r>
            <a:r>
              <a:rPr lang="fr-FR" sz="1200" b="1" baseline="-25000" dirty="0">
                <a:solidFill>
                  <a:schemeClr val="bg1"/>
                </a:solidFill>
              </a:rPr>
              <a:t>2</a:t>
            </a:r>
            <a:r>
              <a:rPr lang="fr-FR" sz="1200" b="1" dirty="0">
                <a:solidFill>
                  <a:schemeClr val="bg1"/>
                </a:solidFill>
              </a:rPr>
              <a:t>] et [N</a:t>
            </a:r>
            <a:r>
              <a:rPr lang="fr-FR" sz="1200" b="1" baseline="-25000" dirty="0">
                <a:solidFill>
                  <a:schemeClr val="bg1"/>
                </a:solidFill>
              </a:rPr>
              <a:t>2</a:t>
            </a:r>
            <a:r>
              <a:rPr lang="fr-FR" sz="1200" b="1" dirty="0">
                <a:solidFill>
                  <a:schemeClr val="bg1"/>
                </a:solidFill>
              </a:rPr>
              <a:t>]</a:t>
            </a:r>
          </a:p>
        </p:txBody>
      </p:sp>
      <p:sp>
        <p:nvSpPr>
          <p:cNvPr id="64" name="ZoneTexte 63">
            <a:extLst>
              <a:ext uri="{FF2B5EF4-FFF2-40B4-BE49-F238E27FC236}">
                <a16:creationId xmlns:a16="http://schemas.microsoft.com/office/drawing/2014/main" id="{E56E2232-FD6A-31D4-A4D2-8D994B47C5BC}"/>
              </a:ext>
            </a:extLst>
          </p:cNvPr>
          <p:cNvSpPr txBox="1"/>
          <p:nvPr/>
        </p:nvSpPr>
        <p:spPr>
          <a:xfrm>
            <a:off x="6046660" y="3063297"/>
            <a:ext cx="1798565" cy="461665"/>
          </a:xfrm>
          <a:prstGeom prst="rect">
            <a:avLst/>
          </a:prstGeom>
          <a:noFill/>
        </p:spPr>
        <p:txBody>
          <a:bodyPr wrap="square" rtlCol="0">
            <a:spAutoFit/>
          </a:bodyPr>
          <a:lstStyle/>
          <a:p>
            <a:r>
              <a:rPr lang="fr-FR" sz="1200" b="1" dirty="0">
                <a:solidFill>
                  <a:schemeClr val="bg1"/>
                </a:solidFill>
              </a:rPr>
              <a:t>Variation de n(H</a:t>
            </a:r>
            <a:r>
              <a:rPr lang="fr-FR" sz="1200" b="1" baseline="-25000" dirty="0">
                <a:solidFill>
                  <a:schemeClr val="bg1"/>
                </a:solidFill>
              </a:rPr>
              <a:t>2</a:t>
            </a:r>
            <a:r>
              <a:rPr lang="fr-FR" sz="1200" b="1" dirty="0">
                <a:solidFill>
                  <a:schemeClr val="bg1"/>
                </a:solidFill>
              </a:rPr>
              <a:t>), n(CH</a:t>
            </a:r>
            <a:r>
              <a:rPr lang="fr-FR" sz="1200" b="1" baseline="-25000" dirty="0">
                <a:solidFill>
                  <a:schemeClr val="bg1"/>
                </a:solidFill>
              </a:rPr>
              <a:t>4</a:t>
            </a:r>
            <a:r>
              <a:rPr lang="fr-FR" sz="1200" b="1" dirty="0">
                <a:solidFill>
                  <a:schemeClr val="bg1"/>
                </a:solidFill>
              </a:rPr>
              <a:t>), n(CO</a:t>
            </a:r>
            <a:r>
              <a:rPr lang="fr-FR" sz="1200" b="1" baseline="-25000" dirty="0">
                <a:solidFill>
                  <a:schemeClr val="bg1"/>
                </a:solidFill>
              </a:rPr>
              <a:t>2</a:t>
            </a:r>
            <a:r>
              <a:rPr lang="fr-FR" sz="1200" b="1" dirty="0">
                <a:solidFill>
                  <a:schemeClr val="bg1"/>
                </a:solidFill>
              </a:rPr>
              <a:t>) et n(N</a:t>
            </a:r>
            <a:r>
              <a:rPr lang="fr-FR" sz="1200" b="1" baseline="-25000" dirty="0">
                <a:solidFill>
                  <a:schemeClr val="bg1"/>
                </a:solidFill>
              </a:rPr>
              <a:t>2</a:t>
            </a:r>
            <a:r>
              <a:rPr lang="fr-FR" sz="1200" b="1" dirty="0">
                <a:solidFill>
                  <a:schemeClr val="bg1"/>
                </a:solidFill>
              </a:rPr>
              <a:t>)</a:t>
            </a:r>
          </a:p>
        </p:txBody>
      </p:sp>
      <p:cxnSp>
        <p:nvCxnSpPr>
          <p:cNvPr id="65" name="Connecteur droit avec flèche 64">
            <a:extLst>
              <a:ext uri="{FF2B5EF4-FFF2-40B4-BE49-F238E27FC236}">
                <a16:creationId xmlns:a16="http://schemas.microsoft.com/office/drawing/2014/main" id="{7AF4F5C1-ACD7-DECD-BBC0-3A002884C7DC}"/>
              </a:ext>
            </a:extLst>
          </p:cNvPr>
          <p:cNvCxnSpPr>
            <a:cxnSpLocks/>
          </p:cNvCxnSpPr>
          <p:nvPr/>
        </p:nvCxnSpPr>
        <p:spPr>
          <a:xfrm flipH="1">
            <a:off x="6218007" y="4774950"/>
            <a:ext cx="246984" cy="12172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ZoneTexte 65">
            <a:extLst>
              <a:ext uri="{FF2B5EF4-FFF2-40B4-BE49-F238E27FC236}">
                <a16:creationId xmlns:a16="http://schemas.microsoft.com/office/drawing/2014/main" id="{FFE0C076-4880-1A9E-D014-62706B0848A6}"/>
              </a:ext>
            </a:extLst>
          </p:cNvPr>
          <p:cNvSpPr txBox="1"/>
          <p:nvPr/>
        </p:nvSpPr>
        <p:spPr>
          <a:xfrm>
            <a:off x="5594698" y="4854845"/>
            <a:ext cx="966042" cy="338554"/>
          </a:xfrm>
          <a:prstGeom prst="rect">
            <a:avLst/>
          </a:prstGeom>
          <a:noFill/>
        </p:spPr>
        <p:txBody>
          <a:bodyPr wrap="square" rtlCol="0">
            <a:spAutoFit/>
          </a:bodyPr>
          <a:lstStyle/>
          <a:p>
            <a:r>
              <a:rPr lang="fr-FR" sz="1600" dirty="0">
                <a:solidFill>
                  <a:schemeClr val="bg1"/>
                </a:solidFill>
              </a:rPr>
              <a:t>Variable</a:t>
            </a:r>
            <a:endParaRPr lang="fr-FR" sz="1200" dirty="0">
              <a:solidFill>
                <a:schemeClr val="bg1"/>
              </a:solidFill>
            </a:endParaRPr>
          </a:p>
        </p:txBody>
      </p:sp>
      <p:sp>
        <p:nvSpPr>
          <p:cNvPr id="67" name="Flèche : droite 66">
            <a:extLst>
              <a:ext uri="{FF2B5EF4-FFF2-40B4-BE49-F238E27FC236}">
                <a16:creationId xmlns:a16="http://schemas.microsoft.com/office/drawing/2014/main" id="{814701B6-A34F-F129-919A-09ED78EA79F8}"/>
              </a:ext>
            </a:extLst>
          </p:cNvPr>
          <p:cNvSpPr/>
          <p:nvPr/>
        </p:nvSpPr>
        <p:spPr>
          <a:xfrm>
            <a:off x="6521410" y="2513057"/>
            <a:ext cx="470662" cy="146744"/>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a:extLst>
              <a:ext uri="{FF2B5EF4-FFF2-40B4-BE49-F238E27FC236}">
                <a16:creationId xmlns:a16="http://schemas.microsoft.com/office/drawing/2014/main" id="{27A543CD-D3C9-EF61-8461-BD3E7A1C01B3}"/>
              </a:ext>
            </a:extLst>
          </p:cNvPr>
          <p:cNvSpPr txBox="1"/>
          <p:nvPr/>
        </p:nvSpPr>
        <p:spPr>
          <a:xfrm>
            <a:off x="7004580" y="2455859"/>
            <a:ext cx="386224" cy="307777"/>
          </a:xfrm>
          <a:prstGeom prst="rect">
            <a:avLst/>
          </a:prstGeom>
          <a:noFill/>
        </p:spPr>
        <p:txBody>
          <a:bodyPr wrap="square" rtlCol="0">
            <a:spAutoFit/>
          </a:bodyPr>
          <a:lstStyle/>
          <a:p>
            <a:r>
              <a:rPr lang="fr-FR" sz="1400" b="1" dirty="0">
                <a:solidFill>
                  <a:srgbClr val="00B050"/>
                </a:solidFill>
              </a:rPr>
              <a:t>H</a:t>
            </a:r>
            <a:r>
              <a:rPr lang="fr-FR" sz="1400" b="1" baseline="-25000" dirty="0">
                <a:solidFill>
                  <a:srgbClr val="00B050"/>
                </a:solidFill>
              </a:rPr>
              <a:t>2</a:t>
            </a:r>
            <a:endParaRPr lang="fr-FR" sz="1400" dirty="0"/>
          </a:p>
        </p:txBody>
      </p:sp>
      <p:sp>
        <p:nvSpPr>
          <p:cNvPr id="69" name="ZoneTexte 68">
            <a:extLst>
              <a:ext uri="{FF2B5EF4-FFF2-40B4-BE49-F238E27FC236}">
                <a16:creationId xmlns:a16="http://schemas.microsoft.com/office/drawing/2014/main" id="{AD97A0B7-5D29-6425-1E90-1BD77338C0AC}"/>
              </a:ext>
            </a:extLst>
          </p:cNvPr>
          <p:cNvSpPr txBox="1"/>
          <p:nvPr/>
        </p:nvSpPr>
        <p:spPr>
          <a:xfrm>
            <a:off x="6055638" y="2455859"/>
            <a:ext cx="465773" cy="276999"/>
          </a:xfrm>
          <a:prstGeom prst="rect">
            <a:avLst/>
          </a:prstGeom>
          <a:noFill/>
        </p:spPr>
        <p:txBody>
          <a:bodyPr wrap="square" rtlCol="0">
            <a:spAutoFit/>
          </a:bodyPr>
          <a:lstStyle/>
          <a:p>
            <a:r>
              <a:rPr lang="fr-FR" sz="1200" b="1" dirty="0">
                <a:solidFill>
                  <a:srgbClr val="00B050"/>
                </a:solidFill>
              </a:rPr>
              <a:t>CH</a:t>
            </a:r>
            <a:r>
              <a:rPr lang="fr-FR" sz="1200" b="1" baseline="-25000" dirty="0">
                <a:solidFill>
                  <a:srgbClr val="00B050"/>
                </a:solidFill>
              </a:rPr>
              <a:t>4</a:t>
            </a:r>
            <a:endParaRPr lang="fr-FR" sz="1200" dirty="0"/>
          </a:p>
        </p:txBody>
      </p:sp>
      <p:sp>
        <p:nvSpPr>
          <p:cNvPr id="70" name="ZoneTexte 69">
            <a:extLst>
              <a:ext uri="{FF2B5EF4-FFF2-40B4-BE49-F238E27FC236}">
                <a16:creationId xmlns:a16="http://schemas.microsoft.com/office/drawing/2014/main" id="{1721C6DE-47FA-F5D0-A466-722616536CDA}"/>
              </a:ext>
            </a:extLst>
          </p:cNvPr>
          <p:cNvSpPr txBox="1"/>
          <p:nvPr/>
        </p:nvSpPr>
        <p:spPr>
          <a:xfrm>
            <a:off x="6108178" y="2267980"/>
            <a:ext cx="1463741" cy="276999"/>
          </a:xfrm>
          <a:prstGeom prst="rect">
            <a:avLst/>
          </a:prstGeom>
          <a:noFill/>
        </p:spPr>
        <p:txBody>
          <a:bodyPr wrap="square" rtlCol="0">
            <a:spAutoFit/>
          </a:bodyPr>
          <a:lstStyle/>
          <a:p>
            <a:r>
              <a:rPr lang="fr-FR" sz="1200" b="1" dirty="0">
                <a:solidFill>
                  <a:srgbClr val="00B050"/>
                </a:solidFill>
              </a:rPr>
              <a:t>Photodissociation</a:t>
            </a:r>
          </a:p>
        </p:txBody>
      </p:sp>
      <p:sp>
        <p:nvSpPr>
          <p:cNvPr id="71" name="Flèche : droite 70">
            <a:extLst>
              <a:ext uri="{FF2B5EF4-FFF2-40B4-BE49-F238E27FC236}">
                <a16:creationId xmlns:a16="http://schemas.microsoft.com/office/drawing/2014/main" id="{E0384953-133E-347E-90C0-F6C4D8078F77}"/>
              </a:ext>
            </a:extLst>
          </p:cNvPr>
          <p:cNvSpPr/>
          <p:nvPr/>
        </p:nvSpPr>
        <p:spPr>
          <a:xfrm rot="16200000">
            <a:off x="7210123" y="895486"/>
            <a:ext cx="513419" cy="223117"/>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droit avec flèche 71">
            <a:extLst>
              <a:ext uri="{FF2B5EF4-FFF2-40B4-BE49-F238E27FC236}">
                <a16:creationId xmlns:a16="http://schemas.microsoft.com/office/drawing/2014/main" id="{CE83AF72-CAB1-3BAD-A23B-8F59387F7894}"/>
              </a:ext>
            </a:extLst>
          </p:cNvPr>
          <p:cNvCxnSpPr>
            <a:cxnSpLocks/>
          </p:cNvCxnSpPr>
          <p:nvPr/>
        </p:nvCxnSpPr>
        <p:spPr>
          <a:xfrm flipV="1">
            <a:off x="7926784" y="4544924"/>
            <a:ext cx="0" cy="325769"/>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10BFBA4B-28C5-35E1-A3C1-2E01C93BA71E}"/>
                  </a:ext>
                </a:extLst>
              </p:cNvPr>
              <p:cNvSpPr txBox="1"/>
              <p:nvPr/>
            </p:nvSpPr>
            <p:spPr>
              <a:xfrm>
                <a:off x="7947144" y="4605425"/>
                <a:ext cx="14875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600" b="0" i="1" smtClean="0">
                          <a:solidFill>
                            <a:schemeClr val="bg1"/>
                          </a:solidFill>
                          <a:latin typeface="Cambria Math" panose="02040503050406030204" pitchFamily="18" charset="0"/>
                        </a:rPr>
                        <m:t>𝑟</m:t>
                      </m:r>
                    </m:oMath>
                  </m:oMathPara>
                </a14:m>
                <a:endParaRPr lang="fr-FR" dirty="0"/>
              </a:p>
            </p:txBody>
          </p:sp>
        </mc:Choice>
        <mc:Fallback xmlns="">
          <p:sp>
            <p:nvSpPr>
              <p:cNvPr id="73" name="ZoneTexte 72">
                <a:extLst>
                  <a:ext uri="{FF2B5EF4-FFF2-40B4-BE49-F238E27FC236}">
                    <a16:creationId xmlns:a16="http://schemas.microsoft.com/office/drawing/2014/main" id="{10BFBA4B-28C5-35E1-A3C1-2E01C93BA71E}"/>
                  </a:ext>
                </a:extLst>
              </p:cNvPr>
              <p:cNvSpPr txBox="1">
                <a:spLocks noRot="1" noChangeAspect="1" noMove="1" noResize="1" noEditPoints="1" noAdjustHandles="1" noChangeArrowheads="1" noChangeShapeType="1" noTextEdit="1"/>
              </p:cNvSpPr>
              <p:nvPr/>
            </p:nvSpPr>
            <p:spPr>
              <a:xfrm>
                <a:off x="7947144" y="4605425"/>
                <a:ext cx="148759" cy="246221"/>
              </a:xfrm>
              <a:prstGeom prst="rect">
                <a:avLst/>
              </a:prstGeom>
              <a:blipFill>
                <a:blip r:embed="rId5"/>
                <a:stretch>
                  <a:fillRect l="-20833" r="-16667"/>
                </a:stretch>
              </a:blipFill>
            </p:spPr>
            <p:txBody>
              <a:bodyPr/>
              <a:lstStyle/>
              <a:p>
                <a:r>
                  <a:rPr lang="fr-FR">
                    <a:noFill/>
                  </a:rPr>
                  <a:t> </a:t>
                </a:r>
              </a:p>
            </p:txBody>
          </p:sp>
        </mc:Fallback>
      </mc:AlternateContent>
      <p:cxnSp>
        <p:nvCxnSpPr>
          <p:cNvPr id="2" name="Connecteur droit avec flèche 1">
            <a:extLst>
              <a:ext uri="{FF2B5EF4-FFF2-40B4-BE49-F238E27FC236}">
                <a16:creationId xmlns:a16="http://schemas.microsoft.com/office/drawing/2014/main" id="{20F5BF08-4A8A-70A9-94D4-3BA6BBBB1157}"/>
              </a:ext>
            </a:extLst>
          </p:cNvPr>
          <p:cNvCxnSpPr>
            <a:cxnSpLocks/>
            <a:stCxn id="61" idx="3"/>
          </p:cNvCxnSpPr>
          <p:nvPr/>
        </p:nvCxnSpPr>
        <p:spPr>
          <a:xfrm flipV="1">
            <a:off x="7941981" y="3690224"/>
            <a:ext cx="1687095" cy="3690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C07D3AED-5145-6E06-8800-D23D16C7E8FF}"/>
              </a:ext>
            </a:extLst>
          </p:cNvPr>
          <p:cNvSpPr txBox="1"/>
          <p:nvPr/>
        </p:nvSpPr>
        <p:spPr>
          <a:xfrm>
            <a:off x="9805254" y="3067952"/>
            <a:ext cx="2378702" cy="1323439"/>
          </a:xfrm>
          <a:prstGeom prst="rect">
            <a:avLst/>
          </a:prstGeom>
          <a:noFill/>
        </p:spPr>
        <p:txBody>
          <a:bodyPr wrap="square" rtlCol="0">
            <a:spAutoFit/>
          </a:bodyPr>
          <a:lstStyle/>
          <a:p>
            <a:pPr algn="ctr"/>
            <a:r>
              <a:rPr lang="fr-FR" sz="2000" b="1" noProof="0" dirty="0">
                <a:solidFill>
                  <a:schemeClr val="accent2"/>
                </a:solidFill>
              </a:rPr>
              <a:t>Flux à l’interface : </a:t>
            </a:r>
          </a:p>
          <a:p>
            <a:pPr algn="ctr"/>
            <a:r>
              <a:rPr lang="fr-FR" sz="2000" noProof="0" dirty="0">
                <a:solidFill>
                  <a:schemeClr val="accent2"/>
                </a:solidFill>
              </a:rPr>
              <a:t>Modèle de la couche limite stagnante </a:t>
            </a:r>
          </a:p>
          <a:p>
            <a:pPr algn="ctr"/>
            <a:r>
              <a:rPr lang="fr-FR" sz="2000" noProof="0" dirty="0">
                <a:solidFill>
                  <a:schemeClr val="accent2"/>
                </a:solidFill>
              </a:rPr>
              <a:t>(</a:t>
            </a:r>
            <a:r>
              <a:rPr lang="fr-FR" sz="2000" noProof="0" dirty="0" err="1">
                <a:solidFill>
                  <a:schemeClr val="accent2"/>
                </a:solidFill>
              </a:rPr>
              <a:t>Karecha</a:t>
            </a:r>
            <a:r>
              <a:rPr lang="fr-FR" sz="2000" noProof="0" dirty="0">
                <a:solidFill>
                  <a:schemeClr val="accent2"/>
                </a:solidFill>
              </a:rPr>
              <a:t> et al. 2005)</a:t>
            </a:r>
          </a:p>
        </p:txBody>
      </p:sp>
      <p:cxnSp>
        <p:nvCxnSpPr>
          <p:cNvPr id="10" name="Connecteur droit avec flèche 9">
            <a:extLst>
              <a:ext uri="{FF2B5EF4-FFF2-40B4-BE49-F238E27FC236}">
                <a16:creationId xmlns:a16="http://schemas.microsoft.com/office/drawing/2014/main" id="{DC495F6F-E60B-6991-03C3-E6A68F966509}"/>
              </a:ext>
            </a:extLst>
          </p:cNvPr>
          <p:cNvCxnSpPr>
            <a:cxnSpLocks/>
          </p:cNvCxnSpPr>
          <p:nvPr/>
        </p:nvCxnSpPr>
        <p:spPr>
          <a:xfrm flipH="1" flipV="1">
            <a:off x="3884162" y="2057525"/>
            <a:ext cx="3099768" cy="211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80F1D6DC-4B45-20C1-E797-EC57831E82CA}"/>
              </a:ext>
            </a:extLst>
          </p:cNvPr>
          <p:cNvSpPr txBox="1"/>
          <p:nvPr/>
        </p:nvSpPr>
        <p:spPr>
          <a:xfrm>
            <a:off x="400629" y="1469228"/>
            <a:ext cx="3296131" cy="1323439"/>
          </a:xfrm>
          <a:prstGeom prst="rect">
            <a:avLst/>
          </a:prstGeom>
          <a:noFill/>
        </p:spPr>
        <p:txBody>
          <a:bodyPr wrap="square" rtlCol="0">
            <a:spAutoFit/>
          </a:bodyPr>
          <a:lstStyle/>
          <a:p>
            <a:pPr algn="ctr"/>
            <a:r>
              <a:rPr lang="fr-FR" sz="2000" b="1" noProof="0" dirty="0">
                <a:solidFill>
                  <a:schemeClr val="accent2"/>
                </a:solidFill>
              </a:rPr>
              <a:t>Flux dans l’atmosphère : </a:t>
            </a:r>
          </a:p>
          <a:p>
            <a:pPr algn="ctr"/>
            <a:r>
              <a:rPr lang="fr-FR" sz="2000" noProof="0" dirty="0">
                <a:solidFill>
                  <a:schemeClr val="accent2"/>
                </a:solidFill>
              </a:rPr>
              <a:t>Photodissociation + échappement atmosphérique</a:t>
            </a:r>
          </a:p>
          <a:p>
            <a:pPr algn="ctr"/>
            <a:r>
              <a:rPr lang="fr-FR" sz="2000" noProof="0" dirty="0">
                <a:solidFill>
                  <a:schemeClr val="accent2"/>
                </a:solidFill>
              </a:rPr>
              <a:t>(</a:t>
            </a:r>
            <a:r>
              <a:rPr lang="fr-FR" sz="2000" noProof="0" dirty="0" err="1">
                <a:solidFill>
                  <a:schemeClr val="accent2"/>
                </a:solidFill>
              </a:rPr>
              <a:t>Zahnle</a:t>
            </a:r>
            <a:r>
              <a:rPr lang="fr-FR" sz="2000" noProof="0" dirty="0">
                <a:solidFill>
                  <a:schemeClr val="accent2"/>
                </a:solidFill>
              </a:rPr>
              <a:t> &amp; </a:t>
            </a:r>
            <a:r>
              <a:rPr lang="fr-FR" sz="2000" noProof="0" dirty="0" err="1">
                <a:solidFill>
                  <a:schemeClr val="accent2"/>
                </a:solidFill>
              </a:rPr>
              <a:t>Kasting</a:t>
            </a:r>
            <a:r>
              <a:rPr lang="fr-FR" sz="2000" noProof="0" dirty="0">
                <a:solidFill>
                  <a:schemeClr val="accent2"/>
                </a:solidFill>
              </a:rPr>
              <a:t>)</a:t>
            </a:r>
          </a:p>
        </p:txBody>
      </p:sp>
      <p:pic>
        <p:nvPicPr>
          <p:cNvPr id="5" name="Image 4">
            <a:extLst>
              <a:ext uri="{FF2B5EF4-FFF2-40B4-BE49-F238E27FC236}">
                <a16:creationId xmlns:a16="http://schemas.microsoft.com/office/drawing/2014/main" id="{43E6EFE5-69F4-7487-56BF-0D30EF5A42FF}"/>
              </a:ext>
            </a:extLst>
          </p:cNvPr>
          <p:cNvPicPr>
            <a:picLocks noChangeAspect="1"/>
          </p:cNvPicPr>
          <p:nvPr/>
        </p:nvPicPr>
        <p:blipFill>
          <a:blip r:embed="rId6"/>
          <a:stretch>
            <a:fillRect/>
          </a:stretch>
        </p:blipFill>
        <p:spPr>
          <a:xfrm>
            <a:off x="365644" y="3411671"/>
            <a:ext cx="4116945" cy="2086165"/>
          </a:xfrm>
          <a:prstGeom prst="rect">
            <a:avLst/>
          </a:prstGeom>
        </p:spPr>
      </p:pic>
      <p:sp>
        <p:nvSpPr>
          <p:cNvPr id="3" name="ZoneTexte 2">
            <a:extLst>
              <a:ext uri="{FF2B5EF4-FFF2-40B4-BE49-F238E27FC236}">
                <a16:creationId xmlns:a16="http://schemas.microsoft.com/office/drawing/2014/main" id="{1BEBFCCE-011C-D33C-7AF9-7669845F6F4E}"/>
              </a:ext>
            </a:extLst>
          </p:cNvPr>
          <p:cNvSpPr txBox="1"/>
          <p:nvPr/>
        </p:nvSpPr>
        <p:spPr>
          <a:xfrm>
            <a:off x="297197" y="5529333"/>
            <a:ext cx="1559859" cy="261610"/>
          </a:xfrm>
          <a:prstGeom prst="rect">
            <a:avLst/>
          </a:prstGeom>
          <a:noFill/>
        </p:spPr>
        <p:txBody>
          <a:bodyPr wrap="square" rtlCol="0">
            <a:spAutoFit/>
          </a:bodyPr>
          <a:lstStyle/>
          <a:p>
            <a:r>
              <a:rPr lang="fr-FR" sz="1100" i="1" dirty="0" err="1"/>
              <a:t>Turbet</a:t>
            </a:r>
            <a:r>
              <a:rPr lang="fr-FR" sz="1100" i="1" dirty="0"/>
              <a:t> &amp; Forget (2021)</a:t>
            </a:r>
          </a:p>
        </p:txBody>
      </p:sp>
      <p:grpSp>
        <p:nvGrpSpPr>
          <p:cNvPr id="6" name="Groupe 5">
            <a:extLst>
              <a:ext uri="{FF2B5EF4-FFF2-40B4-BE49-F238E27FC236}">
                <a16:creationId xmlns:a16="http://schemas.microsoft.com/office/drawing/2014/main" id="{786B4C07-EE07-9AB4-F472-9BD1E75447A4}"/>
              </a:ext>
            </a:extLst>
          </p:cNvPr>
          <p:cNvGrpSpPr/>
          <p:nvPr/>
        </p:nvGrpSpPr>
        <p:grpSpPr>
          <a:xfrm>
            <a:off x="389165" y="24618"/>
            <a:ext cx="11413670" cy="317166"/>
            <a:chOff x="424544" y="144499"/>
            <a:chExt cx="11413670" cy="317166"/>
          </a:xfrm>
        </p:grpSpPr>
        <p:sp>
          <p:nvSpPr>
            <p:cNvPr id="8" name="ZoneTexte 7">
              <a:extLst>
                <a:ext uri="{FF2B5EF4-FFF2-40B4-BE49-F238E27FC236}">
                  <a16:creationId xmlns:a16="http://schemas.microsoft.com/office/drawing/2014/main" id="{A0CF54F5-A527-6D3E-8416-82266D00FCE1}"/>
                </a:ext>
              </a:extLst>
            </p:cNvPr>
            <p:cNvSpPr txBox="1"/>
            <p:nvPr/>
          </p:nvSpPr>
          <p:spPr>
            <a:xfrm>
              <a:off x="424544" y="153888"/>
              <a:ext cx="1665514" cy="307777"/>
            </a:xfrm>
            <a:prstGeom prst="rect">
              <a:avLst/>
            </a:prstGeom>
            <a:noFill/>
          </p:spPr>
          <p:txBody>
            <a:bodyPr wrap="square" rtlCol="0">
              <a:spAutoFit/>
            </a:bodyPr>
            <a:lstStyle/>
            <a:p>
              <a:pPr algn="ctr"/>
              <a:r>
                <a:rPr lang="fr-FR" sz="1400" b="1" dirty="0"/>
                <a:t>Modèle biologique</a:t>
              </a:r>
            </a:p>
          </p:txBody>
        </p:sp>
        <p:sp>
          <p:nvSpPr>
            <p:cNvPr id="9" name="ZoneTexte 8">
              <a:extLst>
                <a:ext uri="{FF2B5EF4-FFF2-40B4-BE49-F238E27FC236}">
                  <a16:creationId xmlns:a16="http://schemas.microsoft.com/office/drawing/2014/main" id="{86356E20-F611-AF55-3B02-A4314ADAAD33}"/>
                </a:ext>
              </a:extLst>
            </p:cNvPr>
            <p:cNvSpPr txBox="1"/>
            <p:nvPr/>
          </p:nvSpPr>
          <p:spPr>
            <a:xfrm>
              <a:off x="2767693" y="144499"/>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1D</a:t>
              </a:r>
            </a:p>
          </p:txBody>
        </p:sp>
        <p:sp>
          <p:nvSpPr>
            <p:cNvPr id="12" name="ZoneTexte 11">
              <a:extLst>
                <a:ext uri="{FF2B5EF4-FFF2-40B4-BE49-F238E27FC236}">
                  <a16:creationId xmlns:a16="http://schemas.microsoft.com/office/drawing/2014/main" id="{6722F40E-D8C3-9144-A78D-647869E5C420}"/>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3" name="ZoneTexte 12">
              <a:extLst>
                <a:ext uri="{FF2B5EF4-FFF2-40B4-BE49-F238E27FC236}">
                  <a16:creationId xmlns:a16="http://schemas.microsoft.com/office/drawing/2014/main" id="{50FE921C-20DD-5765-25C2-9CF3985B6AE0}"/>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5" name="ZoneTexte 14">
              <a:extLst>
                <a:ext uri="{FF2B5EF4-FFF2-40B4-BE49-F238E27FC236}">
                  <a16:creationId xmlns:a16="http://schemas.microsoft.com/office/drawing/2014/main" id="{0AA242F4-F8BE-B1B3-266B-53860E4E32CE}"/>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2942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52" grpId="0"/>
      <p:bldP spid="53" grpId="0"/>
      <p:bldP spid="56" grpId="0" animBg="1"/>
      <p:bldP spid="57" grpId="0"/>
      <p:bldP spid="58" grpId="0"/>
      <p:bldP spid="59" grpId="0" animBg="1"/>
      <p:bldP spid="60" grpId="0"/>
      <p:bldP spid="61" grpId="0"/>
      <p:bldP spid="62" grpId="0"/>
      <p:bldP spid="63" grpId="0"/>
      <p:bldP spid="64" grpId="0"/>
      <p:bldP spid="66" grpId="0"/>
      <p:bldP spid="67" grpId="0" animBg="1"/>
      <p:bldP spid="68" grpId="0"/>
      <p:bldP spid="69" grpId="0"/>
      <p:bldP spid="70" grpId="0"/>
      <p:bldP spid="71" grpId="0" animBg="1"/>
      <p:bldP spid="73" grpId="0"/>
      <p:bldP spid="7" grpId="0"/>
      <p:bldP spid="14" grpId="0"/>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F64BB6D0-4525-7D3F-8CED-66533E66899D}"/>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83A20A23-BCF9-C1A0-741A-276597549786}"/>
              </a:ext>
            </a:extLst>
          </p:cNvPr>
          <p:cNvSpPr txBox="1"/>
          <p:nvPr/>
        </p:nvSpPr>
        <p:spPr>
          <a:xfrm>
            <a:off x="1" y="2595418"/>
            <a:ext cx="12191999" cy="830997"/>
          </a:xfrm>
          <a:prstGeom prst="rect">
            <a:avLst/>
          </a:prstGeom>
          <a:noFill/>
        </p:spPr>
        <p:txBody>
          <a:bodyPr wrap="square" rtlCol="0">
            <a:spAutoFit/>
          </a:bodyPr>
          <a:lstStyle/>
          <a:p>
            <a:pPr algn="ctr"/>
            <a:r>
              <a:rPr lang="fr-FR" sz="4800" dirty="0"/>
              <a:t>II. Modèle climatique 1D</a:t>
            </a:r>
          </a:p>
        </p:txBody>
      </p:sp>
      <p:grpSp>
        <p:nvGrpSpPr>
          <p:cNvPr id="2" name="Groupe 1">
            <a:extLst>
              <a:ext uri="{FF2B5EF4-FFF2-40B4-BE49-F238E27FC236}">
                <a16:creationId xmlns:a16="http://schemas.microsoft.com/office/drawing/2014/main" id="{0DC09051-2DFA-0DF9-5D57-6F491E0264BD}"/>
              </a:ext>
            </a:extLst>
          </p:cNvPr>
          <p:cNvGrpSpPr/>
          <p:nvPr/>
        </p:nvGrpSpPr>
        <p:grpSpPr>
          <a:xfrm>
            <a:off x="389165" y="24618"/>
            <a:ext cx="11413670" cy="317166"/>
            <a:chOff x="424544" y="144499"/>
            <a:chExt cx="11413670" cy="317166"/>
          </a:xfrm>
        </p:grpSpPr>
        <p:sp>
          <p:nvSpPr>
            <p:cNvPr id="4" name="ZoneTexte 3">
              <a:extLst>
                <a:ext uri="{FF2B5EF4-FFF2-40B4-BE49-F238E27FC236}">
                  <a16:creationId xmlns:a16="http://schemas.microsoft.com/office/drawing/2014/main" id="{C24ED5E5-347B-335E-CB88-9575DD31AC7B}"/>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5" name="ZoneTexte 4">
              <a:extLst>
                <a:ext uri="{FF2B5EF4-FFF2-40B4-BE49-F238E27FC236}">
                  <a16:creationId xmlns:a16="http://schemas.microsoft.com/office/drawing/2014/main" id="{5C487E21-2973-FC0D-DEBE-65D67F14A112}"/>
                </a:ext>
              </a:extLst>
            </p:cNvPr>
            <p:cNvSpPr txBox="1"/>
            <p:nvPr/>
          </p:nvSpPr>
          <p:spPr>
            <a:xfrm>
              <a:off x="2767693" y="144499"/>
              <a:ext cx="2013858" cy="307777"/>
            </a:xfrm>
            <a:prstGeom prst="rect">
              <a:avLst/>
            </a:prstGeom>
            <a:noFill/>
          </p:spPr>
          <p:txBody>
            <a:bodyPr wrap="square" rtlCol="0">
              <a:spAutoFit/>
            </a:bodyPr>
            <a:lstStyle/>
            <a:p>
              <a:pPr algn="ctr"/>
              <a:r>
                <a:rPr lang="fr-FR" sz="1400" b="1" dirty="0"/>
                <a:t>Modèle climatique 1D</a:t>
              </a:r>
            </a:p>
          </p:txBody>
        </p:sp>
        <p:sp>
          <p:nvSpPr>
            <p:cNvPr id="7" name="ZoneTexte 6">
              <a:extLst>
                <a:ext uri="{FF2B5EF4-FFF2-40B4-BE49-F238E27FC236}">
                  <a16:creationId xmlns:a16="http://schemas.microsoft.com/office/drawing/2014/main" id="{B34980F3-6B96-BFC2-97C0-EF78FE34AF3D}"/>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8" name="ZoneTexte 7">
              <a:extLst>
                <a:ext uri="{FF2B5EF4-FFF2-40B4-BE49-F238E27FC236}">
                  <a16:creationId xmlns:a16="http://schemas.microsoft.com/office/drawing/2014/main" id="{76CEF29F-1368-4B66-CFD1-2292C75F2523}"/>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9" name="ZoneTexte 8">
              <a:extLst>
                <a:ext uri="{FF2B5EF4-FFF2-40B4-BE49-F238E27FC236}">
                  <a16:creationId xmlns:a16="http://schemas.microsoft.com/office/drawing/2014/main" id="{F89C0D9D-DDA3-AE98-C315-7108323684F2}"/>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248513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0C305661-522B-D478-5DC2-721BF546C443}"/>
              </a:ext>
            </a:extLst>
          </p:cNvPr>
          <p:cNvGraphicFramePr>
            <a:graphicFrameLocks noGrp="1"/>
          </p:cNvGraphicFramePr>
          <p:nvPr>
            <p:extLst>
              <p:ext uri="{D42A27DB-BD31-4B8C-83A1-F6EECF244321}">
                <p14:modId xmlns:p14="http://schemas.microsoft.com/office/powerpoint/2010/main" val="2581325541"/>
              </p:ext>
            </p:extLst>
          </p:nvPr>
        </p:nvGraphicFramePr>
        <p:xfrm>
          <a:off x="7497940" y="2090590"/>
          <a:ext cx="3692117" cy="3742056"/>
        </p:xfrm>
        <a:graphic>
          <a:graphicData uri="http://schemas.openxmlformats.org/drawingml/2006/table">
            <a:tbl>
              <a:tblPr bandRow="1">
                <a:tableStyleId>{9D7B26C5-4107-4FEC-AEDC-1716B250A1EF}</a:tableStyleId>
              </a:tblPr>
              <a:tblGrid>
                <a:gridCol w="2936741">
                  <a:extLst>
                    <a:ext uri="{9D8B030D-6E8A-4147-A177-3AD203B41FA5}">
                      <a16:colId xmlns:a16="http://schemas.microsoft.com/office/drawing/2014/main" val="2746745143"/>
                    </a:ext>
                  </a:extLst>
                </a:gridCol>
                <a:gridCol w="755376">
                  <a:extLst>
                    <a:ext uri="{9D8B030D-6E8A-4147-A177-3AD203B41FA5}">
                      <a16:colId xmlns:a16="http://schemas.microsoft.com/office/drawing/2014/main" val="3058102426"/>
                    </a:ext>
                  </a:extLst>
                </a:gridCol>
              </a:tblGrid>
              <a:tr h="415784">
                <a:tc>
                  <a:txBody>
                    <a:bodyPr/>
                    <a:lstStyle/>
                    <a:p>
                      <a:r>
                        <a:rPr lang="fr-FR" sz="2000" noProof="0" dirty="0"/>
                        <a:t>Rayleigh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fr-FR" sz="2000" b="1" noProof="0" dirty="0">
                          <a:solidFill>
                            <a:schemeClr val="accent6"/>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522942672"/>
                  </a:ext>
                </a:extLst>
              </a:tr>
              <a:tr h="415784">
                <a:tc>
                  <a:txBody>
                    <a:bodyPr/>
                    <a:lstStyle/>
                    <a:p>
                      <a:r>
                        <a:rPr lang="fr-FR" sz="2000" noProof="0" dirty="0"/>
                        <a:t>Convection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noProof="0" dirty="0">
                          <a:solidFill>
                            <a:schemeClr val="accent6"/>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602237345"/>
                  </a:ext>
                </a:extLst>
              </a:tr>
              <a:tr h="415784">
                <a:tc>
                  <a:txBody>
                    <a:bodyPr/>
                    <a:lstStyle/>
                    <a:p>
                      <a:r>
                        <a:rPr lang="fr-FR" sz="2000" noProof="0" dirty="0"/>
                        <a:t>Transport par convection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noProof="0" dirty="0">
                          <a:solidFill>
                            <a:schemeClr val="accent6"/>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866927999"/>
                  </a:ext>
                </a:extLst>
              </a:tr>
              <a:tr h="415784">
                <a:tc>
                  <a:txBody>
                    <a:bodyPr/>
                    <a:lstStyle/>
                    <a:p>
                      <a:r>
                        <a:rPr lang="fr-FR" sz="2000" noProof="0" dirty="0"/>
                        <a:t>Diffusion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a:r>
                        <a:rPr lang="fr-FR" sz="2000" b="1" noProof="0" dirty="0">
                          <a:solidFill>
                            <a:schemeClr val="accent6"/>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166145338"/>
                  </a:ext>
                </a:extLst>
              </a:tr>
              <a:tr h="415784">
                <a:tc>
                  <a:txBody>
                    <a:bodyPr/>
                    <a:lstStyle/>
                    <a:p>
                      <a:r>
                        <a:rPr lang="fr-FR" sz="2000" noProof="0" dirty="0"/>
                        <a:t>Condensation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fr-FR" sz="2000" b="1" noProof="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3701351245"/>
                  </a:ext>
                </a:extLst>
              </a:tr>
              <a:tr h="415784">
                <a:tc>
                  <a:txBody>
                    <a:bodyPr/>
                    <a:lstStyle/>
                    <a:p>
                      <a:r>
                        <a:rPr lang="fr-FR" sz="2000" noProof="0" dirty="0"/>
                        <a:t>Pluie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a:r>
                        <a:rPr lang="fr-FR" sz="2000" b="1" noProof="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230570416"/>
                  </a:ext>
                </a:extLst>
              </a:tr>
              <a:tr h="415784">
                <a:tc>
                  <a:txBody>
                    <a:bodyPr/>
                    <a:lstStyle/>
                    <a:p>
                      <a:r>
                        <a:rPr lang="fr-FR" sz="2000" noProof="0" dirty="0"/>
                        <a:t>Poussière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fr-FR" sz="2000" b="1" noProof="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931223080"/>
                  </a:ext>
                </a:extLst>
              </a:tr>
              <a:tr h="415784">
                <a:tc>
                  <a:txBody>
                    <a:bodyPr/>
                    <a:lstStyle/>
                    <a:p>
                      <a:r>
                        <a:rPr lang="fr-FR" sz="2000" noProof="0" dirty="0"/>
                        <a:t>Vapeur d’eau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a:r>
                        <a:rPr lang="fr-FR" sz="2000" b="1" noProof="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806880534"/>
                  </a:ext>
                </a:extLst>
              </a:tr>
              <a:tr h="415784">
                <a:tc>
                  <a:txBody>
                    <a:bodyPr/>
                    <a:lstStyle/>
                    <a:p>
                      <a:r>
                        <a:rPr lang="fr-FR" sz="2000" noProof="0" dirty="0"/>
                        <a:t>Nuages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noProof="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548859489"/>
                  </a:ext>
                </a:extLst>
              </a:tr>
            </a:tbl>
          </a:graphicData>
        </a:graphic>
      </p:graphicFrame>
      <p:pic>
        <p:nvPicPr>
          <p:cNvPr id="9" name="Image 8">
            <a:extLst>
              <a:ext uri="{FF2B5EF4-FFF2-40B4-BE49-F238E27FC236}">
                <a16:creationId xmlns:a16="http://schemas.microsoft.com/office/drawing/2014/main" id="{42C9B732-7E72-FA14-B51D-A503ECB8C7CE}"/>
              </a:ext>
            </a:extLst>
          </p:cNvPr>
          <p:cNvPicPr>
            <a:picLocks noChangeAspect="1"/>
          </p:cNvPicPr>
          <p:nvPr/>
        </p:nvPicPr>
        <p:blipFill>
          <a:blip r:embed="rId3"/>
          <a:stretch>
            <a:fillRect/>
          </a:stretch>
        </p:blipFill>
        <p:spPr>
          <a:xfrm>
            <a:off x="10709383" y="544680"/>
            <a:ext cx="961348" cy="961348"/>
          </a:xfrm>
          <a:prstGeom prst="rect">
            <a:avLst/>
          </a:prstGeom>
        </p:spPr>
      </p:pic>
      <p:sp>
        <p:nvSpPr>
          <p:cNvPr id="3" name="ZoneTexte 2">
            <a:extLst>
              <a:ext uri="{FF2B5EF4-FFF2-40B4-BE49-F238E27FC236}">
                <a16:creationId xmlns:a16="http://schemas.microsoft.com/office/drawing/2014/main" id="{04660E57-7613-FF72-58AD-7D8C46C85E6E}"/>
              </a:ext>
            </a:extLst>
          </p:cNvPr>
          <p:cNvSpPr txBox="1"/>
          <p:nvPr/>
        </p:nvSpPr>
        <p:spPr>
          <a:xfrm>
            <a:off x="298887" y="444369"/>
            <a:ext cx="8039783" cy="461665"/>
          </a:xfrm>
          <a:prstGeom prst="rect">
            <a:avLst/>
          </a:prstGeom>
          <a:noFill/>
        </p:spPr>
        <p:txBody>
          <a:bodyPr wrap="square" rtlCol="0">
            <a:spAutoFit/>
          </a:bodyPr>
          <a:lstStyle/>
          <a:p>
            <a:r>
              <a:rPr lang="fr-FR" sz="2400" noProof="0" dirty="0"/>
              <a:t>Exo_k</a:t>
            </a:r>
          </a:p>
        </p:txBody>
      </p:sp>
      <p:sp>
        <p:nvSpPr>
          <p:cNvPr id="2" name="ZoneTexte 1">
            <a:extLst>
              <a:ext uri="{FF2B5EF4-FFF2-40B4-BE49-F238E27FC236}">
                <a16:creationId xmlns:a16="http://schemas.microsoft.com/office/drawing/2014/main" id="{97BDBDDF-72AD-21EA-1DF3-F6C0E5F3B6D1}"/>
              </a:ext>
            </a:extLst>
          </p:cNvPr>
          <p:cNvSpPr txBox="1"/>
          <p:nvPr/>
        </p:nvSpPr>
        <p:spPr>
          <a:xfrm flipH="1">
            <a:off x="2491308" y="1222894"/>
            <a:ext cx="2344987" cy="369332"/>
          </a:xfrm>
          <a:prstGeom prst="rect">
            <a:avLst/>
          </a:prstGeom>
          <a:noFill/>
        </p:spPr>
        <p:txBody>
          <a:bodyPr wrap="square" rtlCol="0">
            <a:spAutoFit/>
          </a:bodyPr>
          <a:lstStyle/>
          <a:p>
            <a:r>
              <a:rPr lang="fr-FR" i="1" dirty="0"/>
              <a:t>Profils atmosphériques</a:t>
            </a:r>
          </a:p>
        </p:txBody>
      </p:sp>
      <p:sp>
        <p:nvSpPr>
          <p:cNvPr id="7" name="ZoneTexte 6">
            <a:extLst>
              <a:ext uri="{FF2B5EF4-FFF2-40B4-BE49-F238E27FC236}">
                <a16:creationId xmlns:a16="http://schemas.microsoft.com/office/drawing/2014/main" id="{A1784254-F8D1-4C5E-5944-99B25342FC75}"/>
              </a:ext>
            </a:extLst>
          </p:cNvPr>
          <p:cNvSpPr txBox="1"/>
          <p:nvPr/>
        </p:nvSpPr>
        <p:spPr>
          <a:xfrm flipH="1">
            <a:off x="8624877" y="1721258"/>
            <a:ext cx="1438242" cy="369332"/>
          </a:xfrm>
          <a:prstGeom prst="rect">
            <a:avLst/>
          </a:prstGeom>
          <a:noFill/>
        </p:spPr>
        <p:txBody>
          <a:bodyPr wrap="square" rtlCol="0">
            <a:spAutoFit/>
          </a:bodyPr>
          <a:lstStyle/>
          <a:p>
            <a:r>
              <a:rPr lang="fr-FR" i="1" dirty="0"/>
              <a:t>Paramètres</a:t>
            </a:r>
          </a:p>
        </p:txBody>
      </p:sp>
      <p:pic>
        <p:nvPicPr>
          <p:cNvPr id="10" name="Image 9">
            <a:extLst>
              <a:ext uri="{FF2B5EF4-FFF2-40B4-BE49-F238E27FC236}">
                <a16:creationId xmlns:a16="http://schemas.microsoft.com/office/drawing/2014/main" id="{E38B88F7-EAA2-9429-885C-CDD3F5C0F955}"/>
              </a:ext>
            </a:extLst>
          </p:cNvPr>
          <p:cNvPicPr>
            <a:picLocks noChangeAspect="1"/>
          </p:cNvPicPr>
          <p:nvPr/>
        </p:nvPicPr>
        <p:blipFill>
          <a:blip r:embed="rId4"/>
          <a:stretch>
            <a:fillRect/>
          </a:stretch>
        </p:blipFill>
        <p:spPr>
          <a:xfrm>
            <a:off x="298887" y="1660243"/>
            <a:ext cx="6285645" cy="4365821"/>
          </a:xfrm>
          <a:prstGeom prst="rect">
            <a:avLst/>
          </a:prstGeom>
        </p:spPr>
      </p:pic>
      <p:sp>
        <p:nvSpPr>
          <p:cNvPr id="12" name="ZoneTexte 11">
            <a:extLst>
              <a:ext uri="{FF2B5EF4-FFF2-40B4-BE49-F238E27FC236}">
                <a16:creationId xmlns:a16="http://schemas.microsoft.com/office/drawing/2014/main" id="{C9D62020-54E6-9725-7BF3-931E1B8B9215}"/>
              </a:ext>
            </a:extLst>
          </p:cNvPr>
          <p:cNvSpPr txBox="1"/>
          <p:nvPr/>
        </p:nvSpPr>
        <p:spPr>
          <a:xfrm>
            <a:off x="10752803" y="1394673"/>
            <a:ext cx="1140310" cy="261610"/>
          </a:xfrm>
          <a:prstGeom prst="rect">
            <a:avLst/>
          </a:prstGeom>
          <a:noFill/>
        </p:spPr>
        <p:txBody>
          <a:bodyPr wrap="square" rtlCol="0">
            <a:spAutoFit/>
          </a:bodyPr>
          <a:lstStyle/>
          <a:p>
            <a:r>
              <a:rPr lang="fr-FR" sz="1100" i="1" dirty="0"/>
              <a:t>Leconte (2020)</a:t>
            </a:r>
          </a:p>
        </p:txBody>
      </p:sp>
      <p:grpSp>
        <p:nvGrpSpPr>
          <p:cNvPr id="13" name="Groupe 12">
            <a:extLst>
              <a:ext uri="{FF2B5EF4-FFF2-40B4-BE49-F238E27FC236}">
                <a16:creationId xmlns:a16="http://schemas.microsoft.com/office/drawing/2014/main" id="{3083623D-FB72-E24C-0553-05FE668382AD}"/>
              </a:ext>
            </a:extLst>
          </p:cNvPr>
          <p:cNvGrpSpPr/>
          <p:nvPr/>
        </p:nvGrpSpPr>
        <p:grpSpPr>
          <a:xfrm>
            <a:off x="389165" y="24618"/>
            <a:ext cx="11413670" cy="317166"/>
            <a:chOff x="424544" y="144499"/>
            <a:chExt cx="11413670" cy="317166"/>
          </a:xfrm>
        </p:grpSpPr>
        <p:sp>
          <p:nvSpPr>
            <p:cNvPr id="14" name="ZoneTexte 13">
              <a:extLst>
                <a:ext uri="{FF2B5EF4-FFF2-40B4-BE49-F238E27FC236}">
                  <a16:creationId xmlns:a16="http://schemas.microsoft.com/office/drawing/2014/main" id="{4BB161F5-F7DC-9AFA-1DA1-60B1C3FEA7B6}"/>
                </a:ext>
              </a:extLst>
            </p:cNvPr>
            <p:cNvSpPr txBox="1"/>
            <p:nvPr/>
          </p:nvSpPr>
          <p:spPr>
            <a:xfrm>
              <a:off x="424544" y="153888"/>
              <a:ext cx="1665514" cy="307777"/>
            </a:xfrm>
            <a:prstGeom prst="rect">
              <a:avLst/>
            </a:prstGeom>
            <a:noFill/>
          </p:spPr>
          <p:txBody>
            <a:bodyPr wrap="square" rtlCol="0">
              <a:spAutoFit/>
            </a:bodyPr>
            <a:lstStyle/>
            <a:p>
              <a:pPr algn="ctr"/>
              <a:r>
                <a:rPr lang="fr-FR" sz="1400" dirty="0">
                  <a:solidFill>
                    <a:schemeClr val="tx2">
                      <a:lumMod val="90000"/>
                    </a:schemeClr>
                  </a:solidFill>
                </a:rPr>
                <a:t>Modèle biologique</a:t>
              </a:r>
            </a:p>
          </p:txBody>
        </p:sp>
        <p:sp>
          <p:nvSpPr>
            <p:cNvPr id="15" name="ZoneTexte 14">
              <a:extLst>
                <a:ext uri="{FF2B5EF4-FFF2-40B4-BE49-F238E27FC236}">
                  <a16:creationId xmlns:a16="http://schemas.microsoft.com/office/drawing/2014/main" id="{40F57ADA-F435-9247-0F77-9AD550DACB2A}"/>
                </a:ext>
              </a:extLst>
            </p:cNvPr>
            <p:cNvSpPr txBox="1"/>
            <p:nvPr/>
          </p:nvSpPr>
          <p:spPr>
            <a:xfrm>
              <a:off x="2767693" y="144499"/>
              <a:ext cx="2013858" cy="307777"/>
            </a:xfrm>
            <a:prstGeom prst="rect">
              <a:avLst/>
            </a:prstGeom>
            <a:noFill/>
          </p:spPr>
          <p:txBody>
            <a:bodyPr wrap="square" rtlCol="0">
              <a:spAutoFit/>
            </a:bodyPr>
            <a:lstStyle/>
            <a:p>
              <a:pPr algn="ctr"/>
              <a:r>
                <a:rPr lang="fr-FR" sz="1400" b="1" dirty="0"/>
                <a:t>Modèle climatique 1D</a:t>
              </a:r>
            </a:p>
          </p:txBody>
        </p:sp>
        <p:sp>
          <p:nvSpPr>
            <p:cNvPr id="16" name="ZoneTexte 15">
              <a:extLst>
                <a:ext uri="{FF2B5EF4-FFF2-40B4-BE49-F238E27FC236}">
                  <a16:creationId xmlns:a16="http://schemas.microsoft.com/office/drawing/2014/main" id="{81B23DB2-E898-0D8C-F2F7-765E17DD584D}"/>
                </a:ext>
              </a:extLst>
            </p:cNvPr>
            <p:cNvSpPr txBox="1"/>
            <p:nvPr/>
          </p:nvSpPr>
          <p:spPr>
            <a:xfrm>
              <a:off x="5459186" y="152407"/>
              <a:ext cx="1273628" cy="307774"/>
            </a:xfrm>
            <a:prstGeom prst="rect">
              <a:avLst/>
            </a:prstGeom>
            <a:noFill/>
          </p:spPr>
          <p:txBody>
            <a:bodyPr wrap="square" rtlCol="0">
              <a:spAutoFit/>
            </a:bodyPr>
            <a:lstStyle/>
            <a:p>
              <a:pPr algn="ctr"/>
              <a:r>
                <a:rPr lang="fr-FR" sz="1400" dirty="0">
                  <a:solidFill>
                    <a:schemeClr val="tx2">
                      <a:lumMod val="90000"/>
                    </a:schemeClr>
                  </a:solidFill>
                </a:rPr>
                <a:t>Résultats 1D</a:t>
              </a:r>
            </a:p>
          </p:txBody>
        </p:sp>
        <p:sp>
          <p:nvSpPr>
            <p:cNvPr id="17" name="ZoneTexte 16">
              <a:extLst>
                <a:ext uri="{FF2B5EF4-FFF2-40B4-BE49-F238E27FC236}">
                  <a16:creationId xmlns:a16="http://schemas.microsoft.com/office/drawing/2014/main" id="{893C4F42-186B-32B5-B6A4-63621ECA1334}"/>
                </a:ext>
              </a:extLst>
            </p:cNvPr>
            <p:cNvSpPr txBox="1"/>
            <p:nvPr/>
          </p:nvSpPr>
          <p:spPr>
            <a:xfrm>
              <a:off x="7728856" y="152407"/>
              <a:ext cx="2013858" cy="307777"/>
            </a:xfrm>
            <a:prstGeom prst="rect">
              <a:avLst/>
            </a:prstGeom>
            <a:noFill/>
          </p:spPr>
          <p:txBody>
            <a:bodyPr wrap="square" rtlCol="0">
              <a:spAutoFit/>
            </a:bodyPr>
            <a:lstStyle/>
            <a:p>
              <a:pPr algn="ctr"/>
              <a:r>
                <a:rPr lang="fr-FR" sz="1400" dirty="0">
                  <a:solidFill>
                    <a:schemeClr val="tx2">
                      <a:lumMod val="90000"/>
                    </a:schemeClr>
                  </a:solidFill>
                </a:rPr>
                <a:t>Modèle climatique 3D</a:t>
              </a:r>
            </a:p>
          </p:txBody>
        </p:sp>
        <p:sp>
          <p:nvSpPr>
            <p:cNvPr id="18" name="ZoneTexte 17">
              <a:extLst>
                <a:ext uri="{FF2B5EF4-FFF2-40B4-BE49-F238E27FC236}">
                  <a16:creationId xmlns:a16="http://schemas.microsoft.com/office/drawing/2014/main" id="{F76C7CF1-9A0F-F5EE-9ED4-B116ECA84643}"/>
                </a:ext>
              </a:extLst>
            </p:cNvPr>
            <p:cNvSpPr txBox="1"/>
            <p:nvPr/>
          </p:nvSpPr>
          <p:spPr>
            <a:xfrm>
              <a:off x="10504715" y="155368"/>
              <a:ext cx="1333499" cy="306293"/>
            </a:xfrm>
            <a:prstGeom prst="rect">
              <a:avLst/>
            </a:prstGeom>
            <a:noFill/>
          </p:spPr>
          <p:txBody>
            <a:bodyPr wrap="square" rtlCol="0">
              <a:spAutoFit/>
            </a:bodyPr>
            <a:lstStyle/>
            <a:p>
              <a:pPr algn="ctr"/>
              <a:r>
                <a:rPr lang="fr-FR" sz="1400" dirty="0">
                  <a:solidFill>
                    <a:schemeClr val="tx2">
                      <a:lumMod val="90000"/>
                    </a:schemeClr>
                  </a:solidFill>
                </a:rPr>
                <a:t>Conclusion</a:t>
              </a:r>
            </a:p>
          </p:txBody>
        </p:sp>
      </p:grpSp>
    </p:spTree>
    <p:extLst>
      <p:ext uri="{BB962C8B-B14F-4D97-AF65-F5344CB8AC3E}">
        <p14:creationId xmlns:p14="http://schemas.microsoft.com/office/powerpoint/2010/main" val="3593670156"/>
      </p:ext>
    </p:extLst>
  </p:cSld>
  <p:clrMapOvr>
    <a:masterClrMapping/>
  </p:clrMapOvr>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5100</TotalTime>
  <Words>2470</Words>
  <Application>Microsoft Office PowerPoint</Application>
  <PresentationFormat>Grand écran</PresentationFormat>
  <Paragraphs>469</Paragraphs>
  <Slides>51</Slides>
  <Notes>42</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51</vt:i4>
      </vt:variant>
    </vt:vector>
  </HeadingPairs>
  <TitlesOfParts>
    <vt:vector size="60" baseType="lpstr">
      <vt:lpstr>Arial</vt:lpstr>
      <vt:lpstr>Calibri</vt:lpstr>
      <vt:lpstr>Calibri Light</vt:lpstr>
      <vt:lpstr>Cambria Math</vt:lpstr>
      <vt:lpstr>Courier New</vt:lpstr>
      <vt:lpstr>Wingdings</vt:lpstr>
      <vt:lpstr>Conception personnalisée</vt:lpstr>
      <vt:lpstr>1_Conception personnalisée</vt:lpstr>
      <vt:lpstr>2_Conception personnalisée</vt:lpstr>
      <vt:lpstr>Étude de l’impact d’une population de méthanogènes sur le climat primitif de Mars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François-Xavier Meyer</dc:creator>
  <cp:lastModifiedBy>François-Xavier Meyer</cp:lastModifiedBy>
  <cp:revision>131</cp:revision>
  <dcterms:created xsi:type="dcterms:W3CDTF">2025-06-11T11:35:46Z</dcterms:created>
  <dcterms:modified xsi:type="dcterms:W3CDTF">2025-07-02T09:28:57Z</dcterms:modified>
</cp:coreProperties>
</file>